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303" r:id="rId2"/>
    <p:sldId id="280" r:id="rId3"/>
    <p:sldId id="302" r:id="rId4"/>
    <p:sldId id="281" r:id="rId5"/>
    <p:sldId id="285"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283" r:id="rId22"/>
    <p:sldId id="284" r:id="rId23"/>
    <p:sldId id="282" r:id="rId2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B4"/>
    <a:srgbClr val="FF35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38" d="100"/>
          <a:sy n="38" d="100"/>
        </p:scale>
        <p:origin x="-102" y="-142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smtClean="0">
                <a:cs typeface="+mn-cs"/>
              </a:defRPr>
            </a:lvl1pPr>
          </a:lstStyle>
          <a:p>
            <a:pPr>
              <a:defRPr/>
            </a:pPr>
            <a:fld id="{27D7431E-6E63-4383-A7CF-EDC43185BA7B}" type="datetimeFigureOut">
              <a:rPr lang="en-US"/>
              <a:pPr>
                <a:defRPr/>
              </a:pPr>
              <a:t>9/23/2014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smtClean="0">
                <a:cs typeface="+mn-cs"/>
              </a:defRPr>
            </a:lvl1pPr>
          </a:lstStyle>
          <a:p>
            <a:pPr>
              <a:defRPr/>
            </a:pPr>
            <a:fld id="{11DDD3F8-9208-4620-AB58-6575109F370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smtClean="0">
                <a:cs typeface="+mn-cs"/>
              </a:defRPr>
            </a:lvl1pPr>
          </a:lstStyle>
          <a:p>
            <a:pPr>
              <a:defRPr/>
            </a:pPr>
            <a:fld id="{70C13D6F-82BB-44DE-8FA3-6B8FB7B0C5C1}" type="datetimeFigureOut">
              <a:rPr lang="en-US"/>
              <a:pPr>
                <a:defRPr/>
              </a:pPr>
              <a:t>9/23/2014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smtClean="0">
                <a:cs typeface="+mn-cs"/>
              </a:defRPr>
            </a:lvl1pPr>
          </a:lstStyle>
          <a:p>
            <a:pPr>
              <a:defRPr/>
            </a:pPr>
            <a:fld id="{69AB358D-22C3-41E9-BDB5-4D2AAC32B72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D2F8E4A-BF94-4AFB-B371-E954E749B396}" type="slidenum">
              <a:rPr lang="en-US"/>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9AB358D-22C3-41E9-BDB5-4D2AAC32B72B}" type="slidenum">
              <a:rPr lang="en-US" smtClean="0"/>
              <a:pPr>
                <a:defRPr/>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solidFill>
                <a:prstClr val="white"/>
              </a:solidFill>
            </a:endParaRPr>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solidFill>
                  <a:prstClr val="black"/>
                </a:solidFill>
                <a:latin typeface="+mn-lt"/>
                <a:cs typeface="+mn-cs"/>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solidFill>
                  <a:prstClr val="black"/>
                </a:solidFill>
                <a:latin typeface="+mn-lt"/>
                <a:cs typeface="+mn-cs"/>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solidFill>
                  <a:prstClr val="white"/>
                </a:solidFill>
              </a:endParaRPr>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81CF464D-FED7-4C09-BEDC-AF7CB42AE14A}" type="datetime1">
              <a:rPr lang="en-US" smtClean="0"/>
              <a:pPr>
                <a:defRPr/>
              </a:pPr>
              <a:t>9/23/2014</a:t>
            </a:fld>
            <a:endParaRPr lang="en-US"/>
          </a:p>
        </p:txBody>
      </p:sp>
      <p:sp>
        <p:nvSpPr>
          <p:cNvPr id="12" name="Footer Placeholder 18"/>
          <p:cNvSpPr>
            <a:spLocks noGrp="1"/>
          </p:cNvSpPr>
          <p:nvPr>
            <p:ph type="ftr" sz="quarter" idx="11"/>
          </p:nvPr>
        </p:nvSpPr>
        <p:spPr/>
        <p:txBody>
          <a:bodyPr/>
          <a:lstStyle>
            <a:lvl1pPr>
              <a:defRPr>
                <a:solidFill>
                  <a:srgbClr val="4F81BD">
                    <a:tint val="20000"/>
                  </a:srgb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D9E8F003-D1C1-46C6-9726-6A6ADFF01B4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AFF47EC-78F6-4F6E-9311-AE59A9C88663}" type="datetime1">
              <a:rPr lang="en-US" smtClean="0"/>
              <a:pPr>
                <a:defRPr/>
              </a:pPr>
              <a:t>9/23/2014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0C86A27-0405-4742-9A65-12A54B7BC88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E47DC5B-C23C-49C6-BA47-6A04D673870C}" type="datetime1">
              <a:rPr lang="en-US" smtClean="0"/>
              <a:pPr>
                <a:defRPr/>
              </a:pPr>
              <a:t>9/23/2014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BB8B4C6-C9DA-413F-8CEB-4E2D9F74CF5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C6AAE578-CABA-47D2-86F5-FF0739077C89}" type="datetime1">
              <a:rPr lang="en-US" smtClean="0"/>
              <a:pPr>
                <a:defRPr/>
              </a:pPr>
              <a:t>9/23/2014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6755053-375E-4CA0-988B-6F8574C759F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solidFill>
                <a:prstClr val="white"/>
              </a:solidFill>
            </a:endParaRPr>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solidFill>
                <a:prstClr val="white"/>
              </a:solidFill>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solidFill>
                  <a:prstClr val="white"/>
                </a:solidFill>
              </a:defRPr>
            </a:lvl1pPr>
            <a:extLst/>
          </a:lstStyle>
          <a:p>
            <a:pPr>
              <a:defRPr/>
            </a:pPr>
            <a:fld id="{AF9A015E-57F3-42B2-AD76-71A2F9697270}" type="datetime1">
              <a:rPr lang="en-US" smtClean="0"/>
              <a:pPr>
                <a:defRPr/>
              </a:pPr>
              <a:t>9/23/2014</a:t>
            </a:fld>
            <a:endParaRPr lang="en-US"/>
          </a:p>
        </p:txBody>
      </p:sp>
      <p:sp>
        <p:nvSpPr>
          <p:cNvPr id="7" name="Footer Placeholder 4"/>
          <p:cNvSpPr>
            <a:spLocks noGrp="1"/>
          </p:cNvSpPr>
          <p:nvPr>
            <p:ph type="ftr" sz="quarter" idx="11"/>
          </p:nvPr>
        </p:nvSpPr>
        <p:spPr/>
        <p:txBody>
          <a:bodyPr/>
          <a:lstStyle>
            <a:lvl1pPr>
              <a:defRPr>
                <a:solidFill>
                  <a:prstClr val="white"/>
                </a:solidFill>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solidFill>
                  <a:prstClr val="white"/>
                </a:solidFill>
              </a:defRPr>
            </a:lvl1pPr>
            <a:extLst/>
          </a:lstStyle>
          <a:p>
            <a:pPr>
              <a:defRPr/>
            </a:pPr>
            <a:fld id="{AF7C1FD7-3D08-4BE1-8832-37DDEEE6A15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solidFill>
                  <a:prstClr val="white"/>
                </a:solidFill>
              </a:defRPr>
            </a:lvl1pPr>
            <a:extLst/>
          </a:lstStyle>
          <a:p>
            <a:pPr>
              <a:defRPr/>
            </a:pPr>
            <a:fld id="{A050B1D4-223E-4953-9D09-8C377F9EF78A}" type="datetime1">
              <a:rPr lang="en-US" smtClean="0"/>
              <a:pPr>
                <a:defRPr/>
              </a:pPr>
              <a:t>9/23/2014</a:t>
            </a:fld>
            <a:endParaRPr lang="en-US"/>
          </a:p>
        </p:txBody>
      </p:sp>
      <p:sp>
        <p:nvSpPr>
          <p:cNvPr id="6" name="Footer Placeholder 5"/>
          <p:cNvSpPr>
            <a:spLocks noGrp="1"/>
          </p:cNvSpPr>
          <p:nvPr>
            <p:ph type="ftr" sz="quarter" idx="11"/>
          </p:nvPr>
        </p:nvSpPr>
        <p:spPr/>
        <p:txBody>
          <a:bodyPr/>
          <a:lstStyle>
            <a:lvl1pPr>
              <a:defRPr>
                <a:solidFill>
                  <a:prstClr val="white"/>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prstClr val="white"/>
                </a:solidFill>
              </a:defRPr>
            </a:lvl1pPr>
            <a:extLst/>
          </a:lstStyle>
          <a:p>
            <a:pPr>
              <a:defRPr/>
            </a:pPr>
            <a:fld id="{037CCC9D-3C0E-492D-8A6E-36E48D75DF0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89B2169E-CCD6-4551-A6E1-771D71469B0B}" type="datetime1">
              <a:rPr lang="en-US" smtClean="0"/>
              <a:pPr>
                <a:defRPr/>
              </a:pPr>
              <a:t>9/23/2014</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15DE6326-6595-4837-82C8-9118194B7DCC}"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prstClr val="white"/>
                </a:solidFill>
              </a:defRPr>
            </a:lvl1pPr>
            <a:extLst/>
          </a:lstStyle>
          <a:p>
            <a:pPr>
              <a:defRPr/>
            </a:pPr>
            <a:fld id="{CC29BFFF-33D7-452E-9172-BC8EBE347623}" type="datetime1">
              <a:rPr lang="en-US" smtClean="0"/>
              <a:pPr>
                <a:defRPr/>
              </a:pPr>
              <a:t>9/23/2014</a:t>
            </a:fld>
            <a:endParaRPr lang="en-US"/>
          </a:p>
        </p:txBody>
      </p:sp>
      <p:sp>
        <p:nvSpPr>
          <p:cNvPr id="4" name="Footer Placeholder 3"/>
          <p:cNvSpPr>
            <a:spLocks noGrp="1"/>
          </p:cNvSpPr>
          <p:nvPr>
            <p:ph type="ftr" sz="quarter" idx="11"/>
          </p:nvPr>
        </p:nvSpPr>
        <p:spPr/>
        <p:txBody>
          <a:bodyPr/>
          <a:lstStyle>
            <a:lvl1pPr>
              <a:defRPr>
                <a:solidFill>
                  <a:prstClr val="white"/>
                </a:solidFill>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solidFill>
                  <a:prstClr val="white"/>
                </a:solidFill>
              </a:defRPr>
            </a:lvl1pPr>
            <a:extLst/>
          </a:lstStyle>
          <a:p>
            <a:pPr>
              <a:defRPr/>
            </a:pPr>
            <a:fld id="{4345C7D8-5870-4082-ABB9-4866F207899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AB1F8D0-0230-4731-8587-9C4F9A39F943}" type="datetime1">
              <a:rPr lang="en-US" smtClean="0"/>
              <a:pPr>
                <a:defRPr/>
              </a:pPr>
              <a:t>9/23/2014</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509CF61B-863F-443B-94DF-4839107E2C1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733E45DB-342F-4DA8-9822-242BB5662BEC}" type="datetime1">
              <a:rPr lang="en-US" smtClean="0"/>
              <a:pPr>
                <a:defRPr/>
              </a:pPr>
              <a:t>9/23/2014</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A40C78BC-1556-4CD1-8033-6BD0388E252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solidFill>
                <a:prstClr val="white"/>
              </a:solidFill>
              <a:latin typeface="+mn-lt"/>
              <a:cs typeface="+mn-cs"/>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solidFill>
                <a:prstClr val="white"/>
              </a:solidFill>
              <a:latin typeface="+mn-lt"/>
              <a:cs typeface="+mn-cs"/>
            </a:endParaRPr>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solidFill>
                <a:prstClr val="white"/>
              </a:solidFill>
            </a:endParaRPr>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solidFill>
                <a:prstClr val="white"/>
              </a:solidFill>
            </a:endParaRPr>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solidFill>
                <a:prstClr val="white"/>
              </a:solidFill>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prstClr val="white"/>
                </a:solidFill>
              </a:defRPr>
            </a:lvl1pPr>
            <a:extLst/>
          </a:lstStyle>
          <a:p>
            <a:pPr>
              <a:defRPr/>
            </a:pPr>
            <a:fld id="{2C0C3B21-F53D-4B8B-A0A8-9F5DBF2C6F09}" type="datetime1">
              <a:rPr lang="en-US" smtClean="0"/>
              <a:pPr>
                <a:defRPr/>
              </a:pPr>
              <a:t>9/23/2014</a:t>
            </a:fld>
            <a:endParaRPr lang="en-US"/>
          </a:p>
        </p:txBody>
      </p:sp>
      <p:sp>
        <p:nvSpPr>
          <p:cNvPr id="12" name="Footer Placeholder 5"/>
          <p:cNvSpPr>
            <a:spLocks noGrp="1"/>
          </p:cNvSpPr>
          <p:nvPr>
            <p:ph type="ftr" sz="quarter" idx="11"/>
          </p:nvPr>
        </p:nvSpPr>
        <p:spPr/>
        <p:txBody>
          <a:bodyPr/>
          <a:lstStyle>
            <a:lvl1pPr>
              <a:defRPr>
                <a:solidFill>
                  <a:prstClr val="white"/>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prstClr val="white"/>
                </a:solidFill>
              </a:defRPr>
            </a:lvl1pPr>
            <a:extLst/>
          </a:lstStyle>
          <a:p>
            <a:pPr>
              <a:defRPr/>
            </a:pPr>
            <a:fld id="{859F7509-39BA-491B-BB91-E47ABB6F8BF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solidFill>
                <a:prstClr val="black"/>
              </a:solidFill>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solidFill>
                <a:prstClr val="black"/>
              </a:solidFill>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prstClr val="black"/>
                </a:solidFill>
                <a:latin typeface="+mn-lt"/>
                <a:cs typeface="+mn-cs"/>
              </a:defRPr>
            </a:lvl1pPr>
            <a:extLst/>
          </a:lstStyle>
          <a:p>
            <a:pPr>
              <a:defRPr/>
            </a:pPr>
            <a:fld id="{E38C8D4C-A8B3-4CC6-92F3-2E110C189CE8}" type="datetime1">
              <a:rPr lang="en-US" smtClean="0"/>
              <a:pPr>
                <a:defRPr/>
              </a:pPr>
              <a:t>9/23/2014</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prstClr val="black"/>
                </a:solidFill>
                <a:latin typeface="+mn-lt"/>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prstClr val="black"/>
                </a:solidFill>
                <a:latin typeface="+mn-lt"/>
                <a:cs typeface="+mn-cs"/>
              </a:defRPr>
            </a:lvl1pPr>
            <a:extLst/>
          </a:lstStyle>
          <a:p>
            <a:pPr>
              <a:defRPr/>
            </a:pPr>
            <a:fld id="{38F9E223-E6F7-4EA3-BFC1-BEB21CBDC3F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0" r:id="rId1"/>
    <p:sldLayoutId id="2147483686" r:id="rId2"/>
    <p:sldLayoutId id="2147483691" r:id="rId3"/>
    <p:sldLayoutId id="2147483692" r:id="rId4"/>
    <p:sldLayoutId id="2147483693" r:id="rId5"/>
    <p:sldLayoutId id="2147483694" r:id="rId6"/>
    <p:sldLayoutId id="2147483687" r:id="rId7"/>
    <p:sldLayoutId id="2147483695" r:id="rId8"/>
    <p:sldLayoutId id="2147483696" r:id="rId9"/>
    <p:sldLayoutId id="2147483688" r:id="rId10"/>
    <p:sldLayoutId id="2147483689" r:id="rId11"/>
  </p:sldLayoutIdLst>
  <p:hf sldNum="0"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Constantia" pitchFamily="18" charset="0"/>
        </a:defRPr>
      </a:lvl2pPr>
      <a:lvl3pPr algn="l" rtl="0" eaLnBrk="0" fontAlgn="base" hangingPunct="0">
        <a:spcBef>
          <a:spcPct val="0"/>
        </a:spcBef>
        <a:spcAft>
          <a:spcPct val="0"/>
        </a:spcAft>
        <a:defRPr sz="4100" b="1">
          <a:solidFill>
            <a:schemeClr val="tx2"/>
          </a:solidFill>
          <a:latin typeface="Constantia" pitchFamily="18" charset="0"/>
        </a:defRPr>
      </a:lvl3pPr>
      <a:lvl4pPr algn="l" rtl="0" eaLnBrk="0" fontAlgn="base" hangingPunct="0">
        <a:spcBef>
          <a:spcPct val="0"/>
        </a:spcBef>
        <a:spcAft>
          <a:spcPct val="0"/>
        </a:spcAft>
        <a:defRPr sz="4100" b="1">
          <a:solidFill>
            <a:schemeClr val="tx2"/>
          </a:solidFill>
          <a:latin typeface="Constantia" pitchFamily="18" charset="0"/>
        </a:defRPr>
      </a:lvl4pPr>
      <a:lvl5pPr algn="l" rtl="0" eaLnBrk="0" fontAlgn="base" hangingPunct="0">
        <a:spcBef>
          <a:spcPct val="0"/>
        </a:spcBef>
        <a:spcAft>
          <a:spcPct val="0"/>
        </a:spcAft>
        <a:defRPr sz="4100" b="1">
          <a:solidFill>
            <a:schemeClr val="tx2"/>
          </a:solidFill>
          <a:latin typeface="Constantia" pitchFamily="18" charset="0"/>
        </a:defRPr>
      </a:lvl5pPr>
      <a:lvl6pPr marL="457200" algn="l" rtl="0" fontAlgn="base">
        <a:spcBef>
          <a:spcPct val="0"/>
        </a:spcBef>
        <a:spcAft>
          <a:spcPct val="0"/>
        </a:spcAft>
        <a:defRPr sz="4100" b="1">
          <a:solidFill>
            <a:schemeClr val="tx2"/>
          </a:solidFill>
          <a:latin typeface="Constantia" pitchFamily="18" charset="0"/>
        </a:defRPr>
      </a:lvl6pPr>
      <a:lvl7pPr marL="914400" algn="l" rtl="0" fontAlgn="base">
        <a:spcBef>
          <a:spcPct val="0"/>
        </a:spcBef>
        <a:spcAft>
          <a:spcPct val="0"/>
        </a:spcAft>
        <a:defRPr sz="4100" b="1">
          <a:solidFill>
            <a:schemeClr val="tx2"/>
          </a:solidFill>
          <a:latin typeface="Constantia" pitchFamily="18" charset="0"/>
        </a:defRPr>
      </a:lvl7pPr>
      <a:lvl8pPr marL="1371600" algn="l" rtl="0" fontAlgn="base">
        <a:spcBef>
          <a:spcPct val="0"/>
        </a:spcBef>
        <a:spcAft>
          <a:spcPct val="0"/>
        </a:spcAft>
        <a:defRPr sz="4100" b="1">
          <a:solidFill>
            <a:schemeClr val="tx2"/>
          </a:solidFill>
          <a:latin typeface="Constantia" pitchFamily="18" charset="0"/>
        </a:defRPr>
      </a:lvl8pPr>
      <a:lvl9pPr marL="1828800" algn="l" rtl="0" fontAlgn="base">
        <a:spcBef>
          <a:spcPct val="0"/>
        </a:spcBef>
        <a:spcAft>
          <a:spcPct val="0"/>
        </a:spcAft>
        <a:defRPr sz="4100" b="1">
          <a:solidFill>
            <a:schemeClr val="tx2"/>
          </a:solidFill>
          <a:latin typeface="Constantia" pitchFamily="18"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3" name="Content Placeholder 2"/>
          <p:cNvSpPr>
            <a:spLocks noGrp="1"/>
          </p:cNvSpPr>
          <p:nvPr>
            <p:ph idx="1"/>
          </p:nvPr>
        </p:nvSpPr>
        <p:spPr>
          <a:xfrm>
            <a:off x="152400" y="1371600"/>
            <a:ext cx="8782050" cy="4876800"/>
          </a:xfrm>
        </p:spPr>
        <p:txBody>
          <a:bodyPr/>
          <a:lstStyle/>
          <a:p>
            <a:pPr>
              <a:buNone/>
            </a:pPr>
            <a:r>
              <a:rPr lang="en-US" sz="3200" dirty="0" smtClean="0"/>
              <a:t>	</a:t>
            </a:r>
            <a:endParaRPr lang="en-US" sz="2400" dirty="0" smtClean="0"/>
          </a:p>
          <a:p>
            <a:pPr>
              <a:buNone/>
            </a:pPr>
            <a:endParaRPr lang="en-US" sz="2400" dirty="0" smtClean="0"/>
          </a:p>
          <a:p>
            <a:pPr algn="ctr">
              <a:buNone/>
            </a:pPr>
            <a:r>
              <a:rPr lang="en-US" sz="2400" dirty="0" smtClean="0"/>
              <a:t>© 2014 American Orthotic &amp; Prosthetic Association </a:t>
            </a:r>
          </a:p>
          <a:p>
            <a:pPr algn="ctr">
              <a:buNone/>
            </a:pPr>
            <a:endParaRPr lang="en-US" sz="2400" dirty="0" smtClean="0"/>
          </a:p>
          <a:p>
            <a:pPr algn="ctr">
              <a:buNone/>
            </a:pPr>
            <a:r>
              <a:rPr lang="en-US" sz="2400" dirty="0" smtClean="0"/>
              <a:t>All rights reserved</a:t>
            </a:r>
          </a:p>
          <a:p>
            <a:endParaRPr lang="en-US" sz="2400" dirty="0" smtClean="0"/>
          </a:p>
          <a:p>
            <a:endParaRPr lang="en-US" dirty="0" smtClean="0"/>
          </a:p>
        </p:txBody>
      </p:sp>
      <p:sp>
        <p:nvSpPr>
          <p:cNvPr id="2" name="Title 1"/>
          <p:cNvSpPr>
            <a:spLocks noGrp="1"/>
          </p:cNvSpPr>
          <p:nvPr>
            <p:ph type="title"/>
          </p:nvPr>
        </p:nvSpPr>
        <p:spPr>
          <a:xfrm>
            <a:off x="381000" y="274638"/>
            <a:ext cx="8552688" cy="1173162"/>
          </a:xfrm>
        </p:spPr>
        <p:txBody>
          <a:bodyPr>
            <a:noAutofit/>
          </a:bodyPr>
          <a:lstStyle/>
          <a:p>
            <a:pPr fontAlgn="auto">
              <a:spcAft>
                <a:spcPts val="0"/>
              </a:spcAft>
              <a:defRPr/>
            </a:pPr>
            <a:r>
              <a:rPr lang="en-US" sz="3000" dirty="0" smtClean="0">
                <a:solidFill>
                  <a:srgbClr val="0078B4"/>
                </a:solidFill>
              </a:rPr>
              <a:t>Dobson-</a:t>
            </a:r>
            <a:r>
              <a:rPr lang="en-US" sz="3000" dirty="0" err="1" smtClean="0">
                <a:solidFill>
                  <a:srgbClr val="0078B4"/>
                </a:solidFill>
              </a:rPr>
              <a:t>DaVanzo</a:t>
            </a:r>
            <a:r>
              <a:rPr lang="en-US" sz="3000" dirty="0" smtClean="0">
                <a:solidFill>
                  <a:srgbClr val="0078B4"/>
                </a:solidFill>
              </a:rPr>
              <a:t> Cost Effectiveness Study</a:t>
            </a:r>
            <a:endParaRPr lang="en-US" sz="3000" dirty="0">
              <a:solidFill>
                <a:srgbClr val="0078B4"/>
              </a:solidFill>
            </a:endParaRPr>
          </a:p>
        </p:txBody>
      </p:sp>
      <p:pic>
        <p:nvPicPr>
          <p:cNvPr id="5" name="Picture 2" descr="C:\Users\scuster\Desktop\Mobility Saves logo options3_Page_2.jpg"/>
          <p:cNvPicPr>
            <a:picLocks noChangeAspect="1" noChangeArrowheads="1"/>
          </p:cNvPicPr>
          <p:nvPr/>
        </p:nvPicPr>
        <p:blipFill>
          <a:blip r:embed="rId2" cstate="print"/>
          <a:stretch>
            <a:fillRect/>
          </a:stretch>
        </p:blipFill>
        <p:spPr bwMode="auto">
          <a:xfrm>
            <a:off x="6934200" y="5958425"/>
            <a:ext cx="2209801" cy="73580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fontAlgn="auto" hangingPunct="1">
              <a:spcAft>
                <a:spcPts val="0"/>
              </a:spcAft>
              <a:defRPr/>
            </a:pPr>
            <a:r>
              <a:rPr lang="en-US" sz="3000" dirty="0" smtClean="0">
                <a:solidFill>
                  <a:srgbClr val="0078B4"/>
                </a:solidFill>
              </a:rPr>
              <a:t>Dobson-</a:t>
            </a:r>
            <a:r>
              <a:rPr lang="en-US" sz="3000" dirty="0" err="1" smtClean="0">
                <a:solidFill>
                  <a:srgbClr val="0078B4"/>
                </a:solidFill>
              </a:rPr>
              <a:t>DaVanzo</a:t>
            </a:r>
            <a:r>
              <a:rPr lang="en-US" sz="3000" dirty="0" smtClean="0">
                <a:solidFill>
                  <a:srgbClr val="0078B4"/>
                </a:solidFill>
              </a:rPr>
              <a:t> Cost Effectiveness Study</a:t>
            </a:r>
            <a:endParaRPr lang="en-US" dirty="0">
              <a:solidFill>
                <a:srgbClr val="0078B4"/>
              </a:solidFill>
            </a:endParaRPr>
          </a:p>
        </p:txBody>
      </p:sp>
      <p:sp>
        <p:nvSpPr>
          <p:cNvPr id="14340" name="Content Placeholder 5"/>
          <p:cNvSpPr>
            <a:spLocks noGrp="1"/>
          </p:cNvSpPr>
          <p:nvPr>
            <p:ph idx="1"/>
          </p:nvPr>
        </p:nvSpPr>
        <p:spPr/>
        <p:txBody>
          <a:bodyPr/>
          <a:lstStyle/>
          <a:p>
            <a:pPr eaLnBrk="1" hangingPunct="1">
              <a:buFont typeface="Wingdings 3" pitchFamily="18" charset="2"/>
              <a:buNone/>
            </a:pPr>
            <a:r>
              <a:rPr lang="en-US" dirty="0" smtClean="0"/>
              <a:t>	</a:t>
            </a:r>
            <a:r>
              <a:rPr lang="en-US" sz="3200" b="1" u="sng" dirty="0" smtClean="0">
                <a:solidFill>
                  <a:srgbClr val="FF3500"/>
                </a:solidFill>
              </a:rPr>
              <a:t>Lower Limb </a:t>
            </a:r>
            <a:r>
              <a:rPr lang="en-US" sz="3200" b="1" u="sng" dirty="0" err="1" smtClean="0">
                <a:solidFill>
                  <a:srgbClr val="FF3500"/>
                </a:solidFill>
              </a:rPr>
              <a:t>Orthoses</a:t>
            </a:r>
            <a:r>
              <a:rPr lang="en-US" sz="3200" b="1" u="sng" dirty="0" smtClean="0">
                <a:solidFill>
                  <a:srgbClr val="FF3500"/>
                </a:solidFill>
              </a:rPr>
              <a:t> &amp; Spinal </a:t>
            </a:r>
            <a:r>
              <a:rPr lang="en-US" sz="3200" b="1" u="sng" dirty="0" err="1" smtClean="0">
                <a:solidFill>
                  <a:srgbClr val="FF3500"/>
                </a:solidFill>
              </a:rPr>
              <a:t>Orthoses</a:t>
            </a:r>
            <a:r>
              <a:rPr lang="en-US" sz="3200" dirty="0" smtClean="0"/>
              <a:t/>
            </a:r>
            <a:br>
              <a:rPr lang="en-US" sz="3200" dirty="0" smtClean="0"/>
            </a:br>
            <a:endParaRPr lang="en-US" sz="1600" dirty="0" smtClean="0"/>
          </a:p>
          <a:p>
            <a:pPr eaLnBrk="1" hangingPunct="1">
              <a:buFont typeface="Wingdings 3" pitchFamily="18" charset="2"/>
              <a:buNone/>
            </a:pPr>
            <a:r>
              <a:rPr lang="en-US" sz="3200" dirty="0" smtClean="0"/>
              <a:t>	The conclusions for both orthotics cases show the cumulative Medicare costs over the 18 months following receipt of the orthotic intervention were less than the population that did not receive the treatment.</a:t>
            </a:r>
          </a:p>
          <a:p>
            <a:pPr eaLnBrk="1" hangingPunct="1">
              <a:buFont typeface="Wingdings 3" pitchFamily="18" charset="2"/>
              <a:buNone/>
            </a:pPr>
            <a:endParaRPr lang="en-US" sz="3000" dirty="0" smtClean="0"/>
          </a:p>
          <a:p>
            <a:pPr eaLnBrk="1" hangingPunct="1">
              <a:buFont typeface="Wingdings 3" pitchFamily="18" charset="2"/>
              <a:buNone/>
            </a:pPr>
            <a:endParaRPr lang="en-US" dirty="0" smtClean="0"/>
          </a:p>
          <a:p>
            <a:pPr eaLnBrk="1" hangingPunct="1"/>
            <a:endParaRPr lang="en-US" dirty="0" smtClean="0"/>
          </a:p>
        </p:txBody>
      </p:sp>
      <p:pic>
        <p:nvPicPr>
          <p:cNvPr id="5" name="Picture 2" descr="C:\Users\scuster\Desktop\Mobility Saves logo options3_Page_2.jpg"/>
          <p:cNvPicPr>
            <a:picLocks noChangeAspect="1" noChangeArrowheads="1"/>
          </p:cNvPicPr>
          <p:nvPr/>
        </p:nvPicPr>
        <p:blipFill>
          <a:blip r:embed="rId2" cstate="print"/>
          <a:stretch>
            <a:fillRect/>
          </a:stretch>
        </p:blipFill>
        <p:spPr bwMode="auto">
          <a:xfrm>
            <a:off x="6934200" y="5958425"/>
            <a:ext cx="2209801" cy="73580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600200"/>
          </a:xfrm>
        </p:spPr>
        <p:txBody>
          <a:bodyPr tIns="0" bIns="0"/>
          <a:lstStyle/>
          <a:p>
            <a:pPr algn="ctr" eaLnBrk="1" fontAlgn="auto" hangingPunct="1">
              <a:spcAft>
                <a:spcPts val="0"/>
              </a:spcAft>
              <a:defRPr/>
            </a:pPr>
            <a:r>
              <a:rPr lang="en-US" sz="3000" dirty="0" smtClean="0">
                <a:solidFill>
                  <a:srgbClr val="0078B4"/>
                </a:solidFill>
              </a:rPr>
              <a:t>Dobson-</a:t>
            </a:r>
            <a:r>
              <a:rPr lang="en-US" sz="3000" dirty="0" err="1" smtClean="0">
                <a:solidFill>
                  <a:srgbClr val="0078B4"/>
                </a:solidFill>
              </a:rPr>
              <a:t>DaVanzo</a:t>
            </a:r>
            <a:r>
              <a:rPr lang="en-US" sz="3000" dirty="0" smtClean="0">
                <a:solidFill>
                  <a:srgbClr val="0078B4"/>
                </a:solidFill>
              </a:rPr>
              <a:t> Findings</a:t>
            </a:r>
            <a:r>
              <a:rPr lang="en-US" sz="3000" dirty="0" smtClean="0">
                <a:solidFill>
                  <a:srgbClr val="1F497D"/>
                </a:solidFill>
              </a:rPr>
              <a:t/>
            </a:r>
            <a:br>
              <a:rPr lang="en-US" sz="3000" dirty="0" smtClean="0">
                <a:solidFill>
                  <a:srgbClr val="1F497D"/>
                </a:solidFill>
              </a:rPr>
            </a:br>
            <a:r>
              <a:rPr lang="en-US" sz="1800" dirty="0" smtClean="0">
                <a:solidFill>
                  <a:srgbClr val="FF3500"/>
                </a:solidFill>
              </a:rPr>
              <a:t>Lower Extremity </a:t>
            </a:r>
            <a:r>
              <a:rPr lang="en-US" sz="1800" dirty="0" err="1" smtClean="0">
                <a:solidFill>
                  <a:srgbClr val="FF3500"/>
                </a:solidFill>
              </a:rPr>
              <a:t>Orthoses</a:t>
            </a:r>
            <a:endParaRPr lang="en-US" dirty="0">
              <a:solidFill>
                <a:srgbClr val="FF3500"/>
              </a:solidFill>
            </a:endParaRPr>
          </a:p>
        </p:txBody>
      </p:sp>
      <p:pic>
        <p:nvPicPr>
          <p:cNvPr id="5" name="Picture 2" descr="C:\Users\scuster\Desktop\Mobility Saves logo options3_Page_2.jpg"/>
          <p:cNvPicPr>
            <a:picLocks noChangeAspect="1" noChangeArrowheads="1"/>
          </p:cNvPicPr>
          <p:nvPr/>
        </p:nvPicPr>
        <p:blipFill>
          <a:blip r:embed="rId2" cstate="print"/>
          <a:stretch>
            <a:fillRect/>
          </a:stretch>
        </p:blipFill>
        <p:spPr bwMode="auto">
          <a:xfrm>
            <a:off x="6934200" y="5958425"/>
            <a:ext cx="2209801" cy="735806"/>
          </a:xfrm>
          <a:prstGeom prst="rect">
            <a:avLst/>
          </a:prstGeom>
          <a:noFill/>
        </p:spPr>
      </p:pic>
      <p:pic>
        <p:nvPicPr>
          <p:cNvPr id="1026" name="Picture 2" descr="C:\Users\scuster\Desktop\Page 16.jpg"/>
          <p:cNvPicPr>
            <a:picLocks noGrp="1" noChangeAspect="1" noChangeArrowheads="1"/>
          </p:cNvPicPr>
          <p:nvPr>
            <p:ph idx="1"/>
          </p:nvPr>
        </p:nvPicPr>
        <p:blipFill>
          <a:blip r:embed="rId3" cstate="print"/>
          <a:srcRect/>
          <a:stretch>
            <a:fillRect/>
          </a:stretch>
        </p:blipFill>
        <p:spPr bwMode="auto">
          <a:xfrm>
            <a:off x="1143000" y="1143000"/>
            <a:ext cx="6898999" cy="4648200"/>
          </a:xfrm>
          <a:prstGeom prst="rect">
            <a:avLst/>
          </a:prstGeom>
          <a:noFill/>
          <a:effectLst>
            <a:outerShdw blurRad="50800" dist="50800" dir="5400000" algn="ctr" rotWithShape="0">
              <a:schemeClr val="tx1"/>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600200"/>
          </a:xfrm>
        </p:spPr>
        <p:txBody>
          <a:bodyPr tIns="0" bIns="0"/>
          <a:lstStyle/>
          <a:p>
            <a:pPr algn="ctr" eaLnBrk="1" fontAlgn="auto" hangingPunct="1">
              <a:spcAft>
                <a:spcPts val="0"/>
              </a:spcAft>
              <a:defRPr/>
            </a:pPr>
            <a:r>
              <a:rPr lang="en-US" sz="3000" dirty="0" smtClean="0">
                <a:solidFill>
                  <a:srgbClr val="0078B4"/>
                </a:solidFill>
              </a:rPr>
              <a:t>Dobson-</a:t>
            </a:r>
            <a:r>
              <a:rPr lang="en-US" sz="3000" dirty="0" err="1" smtClean="0">
                <a:solidFill>
                  <a:srgbClr val="0078B4"/>
                </a:solidFill>
              </a:rPr>
              <a:t>DaVanzo</a:t>
            </a:r>
            <a:r>
              <a:rPr lang="en-US" sz="3000" dirty="0" smtClean="0">
                <a:solidFill>
                  <a:srgbClr val="0078B4"/>
                </a:solidFill>
              </a:rPr>
              <a:t> Findings</a:t>
            </a:r>
            <a:r>
              <a:rPr lang="en-US" sz="3000" dirty="0" smtClean="0">
                <a:solidFill>
                  <a:srgbClr val="1F497D"/>
                </a:solidFill>
              </a:rPr>
              <a:t/>
            </a:r>
            <a:br>
              <a:rPr lang="en-US" sz="3000" dirty="0" smtClean="0">
                <a:solidFill>
                  <a:srgbClr val="1F497D"/>
                </a:solidFill>
              </a:rPr>
            </a:br>
            <a:r>
              <a:rPr lang="en-US" sz="2000" dirty="0" smtClean="0">
                <a:solidFill>
                  <a:srgbClr val="FF3500"/>
                </a:solidFill>
              </a:rPr>
              <a:t>Lower Extremity </a:t>
            </a:r>
            <a:r>
              <a:rPr lang="en-US" sz="2000" dirty="0" err="1" smtClean="0">
                <a:solidFill>
                  <a:srgbClr val="FF3500"/>
                </a:solidFill>
              </a:rPr>
              <a:t>Orthoses</a:t>
            </a:r>
            <a:endParaRPr lang="en-US" sz="2000" dirty="0">
              <a:solidFill>
                <a:srgbClr val="FF3500"/>
              </a:solidFill>
            </a:endParaRPr>
          </a:p>
        </p:txBody>
      </p:sp>
      <p:pic>
        <p:nvPicPr>
          <p:cNvPr id="1026" name="Picture 2" descr="C:\Users\scuster\Desktop\Page 16.jpg"/>
          <p:cNvPicPr>
            <a:picLocks noGrp="1" noChangeAspect="1" noChangeArrowheads="1"/>
          </p:cNvPicPr>
          <p:nvPr>
            <p:ph idx="1"/>
          </p:nvPr>
        </p:nvPicPr>
        <p:blipFill>
          <a:blip r:embed="rId2" cstate="print"/>
          <a:stretch>
            <a:fillRect/>
          </a:stretch>
        </p:blipFill>
        <p:spPr bwMode="auto">
          <a:xfrm>
            <a:off x="609600" y="1905000"/>
            <a:ext cx="7978655" cy="2483356"/>
          </a:xfrm>
          <a:prstGeom prst="rect">
            <a:avLst/>
          </a:prstGeom>
          <a:noFill/>
          <a:effectLst>
            <a:outerShdw blurRad="50800" dist="50800" dir="5400000" algn="ctr" rotWithShape="0">
              <a:schemeClr val="tx1"/>
            </a:outerShdw>
          </a:effectLst>
        </p:spPr>
      </p:pic>
      <p:pic>
        <p:nvPicPr>
          <p:cNvPr id="5" name="Picture 2" descr="C:\Users\scuster\Desktop\Mobility Saves logo options3_Page_2.jpg"/>
          <p:cNvPicPr>
            <a:picLocks noChangeAspect="1" noChangeArrowheads="1"/>
          </p:cNvPicPr>
          <p:nvPr/>
        </p:nvPicPr>
        <p:blipFill>
          <a:blip r:embed="rId3" cstate="print"/>
          <a:stretch>
            <a:fillRect/>
          </a:stretch>
        </p:blipFill>
        <p:spPr bwMode="auto">
          <a:xfrm>
            <a:off x="6934200" y="5958425"/>
            <a:ext cx="2209801" cy="73580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371600"/>
          </a:xfrm>
        </p:spPr>
        <p:txBody>
          <a:bodyPr tIns="0" bIns="0"/>
          <a:lstStyle/>
          <a:p>
            <a:pPr algn="ctr" eaLnBrk="1" fontAlgn="auto" hangingPunct="1">
              <a:spcAft>
                <a:spcPts val="0"/>
              </a:spcAft>
              <a:defRPr/>
            </a:pPr>
            <a:r>
              <a:rPr lang="en-US" sz="3000" dirty="0" smtClean="0">
                <a:solidFill>
                  <a:srgbClr val="0078B4"/>
                </a:solidFill>
              </a:rPr>
              <a:t>Dobson-</a:t>
            </a:r>
            <a:r>
              <a:rPr lang="en-US" sz="3000" dirty="0" err="1" smtClean="0">
                <a:solidFill>
                  <a:srgbClr val="0078B4"/>
                </a:solidFill>
              </a:rPr>
              <a:t>DaVanzo</a:t>
            </a:r>
            <a:r>
              <a:rPr lang="en-US" sz="3000" dirty="0" smtClean="0">
                <a:solidFill>
                  <a:srgbClr val="0078B4"/>
                </a:solidFill>
              </a:rPr>
              <a:t> Findings</a:t>
            </a:r>
            <a:r>
              <a:rPr lang="en-US" sz="3000" dirty="0" smtClean="0">
                <a:solidFill>
                  <a:srgbClr val="1F497D"/>
                </a:solidFill>
              </a:rPr>
              <a:t/>
            </a:r>
            <a:br>
              <a:rPr lang="en-US" sz="3000" dirty="0" smtClean="0">
                <a:solidFill>
                  <a:srgbClr val="1F497D"/>
                </a:solidFill>
              </a:rPr>
            </a:br>
            <a:r>
              <a:rPr lang="en-US" sz="2000" dirty="0" smtClean="0">
                <a:solidFill>
                  <a:srgbClr val="FF3500"/>
                </a:solidFill>
              </a:rPr>
              <a:t>Spinal </a:t>
            </a:r>
            <a:r>
              <a:rPr lang="en-US" sz="2000" dirty="0" err="1" smtClean="0">
                <a:solidFill>
                  <a:srgbClr val="FF3500"/>
                </a:solidFill>
              </a:rPr>
              <a:t>Orthoses</a:t>
            </a:r>
            <a:endParaRPr lang="en-US" sz="2000" dirty="0">
              <a:solidFill>
                <a:srgbClr val="FF3500"/>
              </a:solidFill>
            </a:endParaRPr>
          </a:p>
        </p:txBody>
      </p:sp>
      <p:pic>
        <p:nvPicPr>
          <p:cNvPr id="6" name="Picture 2" descr="C:\Users\scuster\Desktop\Mobility Saves logo options3_Page_2.jpg"/>
          <p:cNvPicPr>
            <a:picLocks noChangeAspect="1" noChangeArrowheads="1"/>
          </p:cNvPicPr>
          <p:nvPr/>
        </p:nvPicPr>
        <p:blipFill>
          <a:blip r:embed="rId2" cstate="print"/>
          <a:stretch>
            <a:fillRect/>
          </a:stretch>
        </p:blipFill>
        <p:spPr bwMode="auto">
          <a:xfrm>
            <a:off x="6934200" y="5958425"/>
            <a:ext cx="2209801" cy="735806"/>
          </a:xfrm>
          <a:prstGeom prst="rect">
            <a:avLst/>
          </a:prstGeom>
          <a:noFill/>
        </p:spPr>
      </p:pic>
      <p:pic>
        <p:nvPicPr>
          <p:cNvPr id="5" name="Picture 4"/>
          <p:cNvPicPr>
            <a:picLocks noChangeAspect="1" noChangeArrowheads="1"/>
          </p:cNvPicPr>
          <p:nvPr/>
        </p:nvPicPr>
        <p:blipFill>
          <a:blip r:embed="rId3" cstate="print"/>
          <a:stretch>
            <a:fillRect/>
          </a:stretch>
        </p:blipFill>
        <p:spPr bwMode="auto">
          <a:xfrm>
            <a:off x="1219200" y="1219200"/>
            <a:ext cx="6557076" cy="4499793"/>
          </a:xfrm>
          <a:prstGeom prst="rect">
            <a:avLst/>
          </a:prstGeom>
          <a:noFill/>
          <a:ln w="9525">
            <a:solidFill>
              <a:srgbClr val="000000"/>
            </a:solidFill>
            <a:miter lim="800000"/>
            <a:headEnd/>
            <a:tailEnd/>
          </a:ln>
          <a:effectLst>
            <a:outerShdw blurRad="50800" dist="50800" dir="5400000" algn="ctr" rotWithShape="0">
              <a:schemeClr val="tx1"/>
            </a:outerShdw>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371600"/>
          </a:xfrm>
        </p:spPr>
        <p:txBody>
          <a:bodyPr tIns="0" bIns="0"/>
          <a:lstStyle/>
          <a:p>
            <a:pPr algn="ctr" eaLnBrk="1" fontAlgn="auto" hangingPunct="1">
              <a:spcAft>
                <a:spcPts val="0"/>
              </a:spcAft>
              <a:defRPr/>
            </a:pPr>
            <a:r>
              <a:rPr lang="en-US" sz="3000" dirty="0" smtClean="0">
                <a:solidFill>
                  <a:srgbClr val="0078B4"/>
                </a:solidFill>
              </a:rPr>
              <a:t>Dobson-</a:t>
            </a:r>
            <a:r>
              <a:rPr lang="en-US" sz="3000" dirty="0" err="1" smtClean="0">
                <a:solidFill>
                  <a:srgbClr val="0078B4"/>
                </a:solidFill>
              </a:rPr>
              <a:t>DaVanzo</a:t>
            </a:r>
            <a:r>
              <a:rPr lang="en-US" sz="3000" dirty="0" smtClean="0">
                <a:solidFill>
                  <a:srgbClr val="0078B4"/>
                </a:solidFill>
              </a:rPr>
              <a:t> Findings</a:t>
            </a:r>
            <a:r>
              <a:rPr lang="en-US" sz="3000" dirty="0" smtClean="0">
                <a:solidFill>
                  <a:srgbClr val="1F497D"/>
                </a:solidFill>
              </a:rPr>
              <a:t/>
            </a:r>
            <a:br>
              <a:rPr lang="en-US" sz="3000" dirty="0" smtClean="0">
                <a:solidFill>
                  <a:srgbClr val="1F497D"/>
                </a:solidFill>
              </a:rPr>
            </a:br>
            <a:r>
              <a:rPr lang="en-US" sz="2000" dirty="0" smtClean="0">
                <a:solidFill>
                  <a:srgbClr val="FF3500"/>
                </a:solidFill>
              </a:rPr>
              <a:t>Spinal </a:t>
            </a:r>
            <a:r>
              <a:rPr lang="en-US" sz="2000" dirty="0" err="1" smtClean="0">
                <a:solidFill>
                  <a:srgbClr val="FF3500"/>
                </a:solidFill>
              </a:rPr>
              <a:t>Orthoses</a:t>
            </a:r>
            <a:endParaRPr lang="en-US" sz="2000" dirty="0">
              <a:solidFill>
                <a:srgbClr val="FF3500"/>
              </a:solidFill>
            </a:endParaRPr>
          </a:p>
        </p:txBody>
      </p:sp>
      <p:pic>
        <p:nvPicPr>
          <p:cNvPr id="5" name="Picture 4"/>
          <p:cNvPicPr>
            <a:picLocks noChangeAspect="1" noChangeArrowheads="1"/>
          </p:cNvPicPr>
          <p:nvPr/>
        </p:nvPicPr>
        <p:blipFill>
          <a:blip r:embed="rId2" cstate="print"/>
          <a:stretch>
            <a:fillRect/>
          </a:stretch>
        </p:blipFill>
        <p:spPr bwMode="auto">
          <a:xfrm>
            <a:off x="685800" y="1752600"/>
            <a:ext cx="7835957" cy="2801354"/>
          </a:xfrm>
          <a:prstGeom prst="rect">
            <a:avLst/>
          </a:prstGeom>
          <a:noFill/>
          <a:ln w="9525">
            <a:solidFill>
              <a:srgbClr val="000000"/>
            </a:solidFill>
            <a:miter lim="800000"/>
            <a:headEnd/>
            <a:tailEnd/>
          </a:ln>
          <a:effectLst>
            <a:outerShdw blurRad="50800" dist="50800" dir="5400000" algn="ctr" rotWithShape="0">
              <a:schemeClr val="tx1"/>
            </a:outerShdw>
          </a:effectLst>
        </p:spPr>
      </p:pic>
      <p:pic>
        <p:nvPicPr>
          <p:cNvPr id="7" name="Picture 2" descr="C:\Users\scuster\Desktop\Mobility Saves logo options3_Page_2.jpg"/>
          <p:cNvPicPr>
            <a:picLocks noChangeAspect="1" noChangeArrowheads="1"/>
          </p:cNvPicPr>
          <p:nvPr/>
        </p:nvPicPr>
        <p:blipFill>
          <a:blip r:embed="rId3" cstate="print"/>
          <a:stretch>
            <a:fillRect/>
          </a:stretch>
        </p:blipFill>
        <p:spPr bwMode="auto">
          <a:xfrm>
            <a:off x="6934200" y="5958425"/>
            <a:ext cx="2209801" cy="73580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fontAlgn="auto" hangingPunct="1">
              <a:spcAft>
                <a:spcPts val="0"/>
              </a:spcAft>
              <a:defRPr/>
            </a:pPr>
            <a:r>
              <a:rPr lang="en-US" sz="3000" dirty="0" smtClean="0">
                <a:solidFill>
                  <a:srgbClr val="0078B4"/>
                </a:solidFill>
              </a:rPr>
              <a:t>Dobson-</a:t>
            </a:r>
            <a:r>
              <a:rPr lang="en-US" sz="3000" dirty="0" err="1" smtClean="0">
                <a:solidFill>
                  <a:srgbClr val="0078B4"/>
                </a:solidFill>
              </a:rPr>
              <a:t>DaVanzo</a:t>
            </a:r>
            <a:r>
              <a:rPr lang="en-US" sz="3000" dirty="0" smtClean="0">
                <a:solidFill>
                  <a:srgbClr val="0078B4"/>
                </a:solidFill>
              </a:rPr>
              <a:t> Cost Effectiveness Study</a:t>
            </a:r>
            <a:endParaRPr lang="en-US" dirty="0">
              <a:solidFill>
                <a:srgbClr val="0078B4"/>
              </a:solidFill>
            </a:endParaRPr>
          </a:p>
        </p:txBody>
      </p:sp>
      <p:sp>
        <p:nvSpPr>
          <p:cNvPr id="6" name="Content Placeholder 5"/>
          <p:cNvSpPr>
            <a:spLocks noGrp="1"/>
          </p:cNvSpPr>
          <p:nvPr>
            <p:ph idx="1"/>
          </p:nvPr>
        </p:nvSpPr>
        <p:spPr/>
        <p:txBody>
          <a:bodyPr>
            <a:normAutofit lnSpcReduction="10000"/>
          </a:bodyPr>
          <a:lstStyle/>
          <a:p>
            <a:pPr marL="365760" indent="-256032" eaLnBrk="1" fontAlgn="auto" hangingPunct="1">
              <a:spcAft>
                <a:spcPts val="0"/>
              </a:spcAft>
              <a:buFont typeface="Wingdings 3"/>
              <a:buNone/>
              <a:defRPr/>
            </a:pPr>
            <a:r>
              <a:rPr lang="en-US" dirty="0" smtClean="0"/>
              <a:t>	</a:t>
            </a:r>
            <a:r>
              <a:rPr lang="en-US" sz="3200" b="1" u="sng" dirty="0" smtClean="0">
                <a:solidFill>
                  <a:srgbClr val="FF3500"/>
                </a:solidFill>
              </a:rPr>
              <a:t>Lower Limb Prostheses</a:t>
            </a:r>
            <a:r>
              <a:rPr lang="en-US" sz="3200" dirty="0" smtClean="0"/>
              <a:t/>
            </a:r>
            <a:br>
              <a:rPr lang="en-US" sz="3200" dirty="0" smtClean="0"/>
            </a:br>
            <a:endParaRPr lang="en-US" sz="1600" dirty="0" smtClean="0"/>
          </a:p>
          <a:p>
            <a:pPr marL="365760" indent="-256032" eaLnBrk="1" fontAlgn="auto" hangingPunct="1">
              <a:spcAft>
                <a:spcPts val="0"/>
              </a:spcAft>
              <a:buFont typeface="Wingdings 3"/>
              <a:buNone/>
              <a:defRPr/>
            </a:pPr>
            <a:r>
              <a:rPr lang="en-US" sz="3200" dirty="0" smtClean="0"/>
              <a:t>	</a:t>
            </a:r>
            <a:r>
              <a:rPr lang="en-US" sz="3000" dirty="0" smtClean="0"/>
              <a:t>With respect to the prosthetic intervention, the cumulative cost comparison demonstrated that the cohort that received the prosthesis had about </a:t>
            </a:r>
            <a:r>
              <a:rPr lang="en-US" sz="3000" dirty="0" smtClean="0">
                <a:latin typeface="Batang" pitchFamily="18" charset="-127"/>
                <a:ea typeface="Batang" pitchFamily="18" charset="-127"/>
              </a:rPr>
              <a:t>1% </a:t>
            </a:r>
            <a:r>
              <a:rPr lang="en-US" sz="3000" dirty="0" smtClean="0"/>
              <a:t>higher costs compared to the population that did not receive the device. The slope of the cumulative cost curve indicates that had the period of evaluation been longer the break- even would have been reached.</a:t>
            </a:r>
          </a:p>
          <a:p>
            <a:pPr marL="365760" indent="-256032" eaLnBrk="1" fontAlgn="auto" hangingPunct="1">
              <a:spcAft>
                <a:spcPts val="0"/>
              </a:spcAft>
              <a:buFont typeface="Wingdings 3"/>
              <a:buNone/>
              <a:defRPr/>
            </a:pPr>
            <a:endParaRPr lang="en-US" dirty="0" smtClean="0"/>
          </a:p>
          <a:p>
            <a:pPr marL="365760" indent="-256032" eaLnBrk="1" fontAlgn="auto" hangingPunct="1">
              <a:spcAft>
                <a:spcPts val="0"/>
              </a:spcAft>
              <a:buFont typeface="Wingdings 3"/>
              <a:buChar char=""/>
              <a:defRPr/>
            </a:pPr>
            <a:endParaRPr lang="en-US" dirty="0"/>
          </a:p>
        </p:txBody>
      </p:sp>
      <p:pic>
        <p:nvPicPr>
          <p:cNvPr id="5" name="Picture 2" descr="C:\Users\scuster\Desktop\Mobility Saves logo options3_Page_2.jpg"/>
          <p:cNvPicPr>
            <a:picLocks noChangeAspect="1" noChangeArrowheads="1"/>
          </p:cNvPicPr>
          <p:nvPr/>
        </p:nvPicPr>
        <p:blipFill>
          <a:blip r:embed="rId2" cstate="print"/>
          <a:stretch>
            <a:fillRect/>
          </a:stretch>
        </p:blipFill>
        <p:spPr bwMode="auto">
          <a:xfrm>
            <a:off x="6934200" y="5958425"/>
            <a:ext cx="2209801" cy="735806"/>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371600"/>
          </a:xfrm>
        </p:spPr>
        <p:txBody>
          <a:bodyPr tIns="0" bIns="0"/>
          <a:lstStyle/>
          <a:p>
            <a:pPr algn="ctr" eaLnBrk="1" fontAlgn="auto" hangingPunct="1">
              <a:spcAft>
                <a:spcPts val="0"/>
              </a:spcAft>
              <a:defRPr/>
            </a:pPr>
            <a:r>
              <a:rPr lang="en-US" sz="3000" dirty="0" smtClean="0">
                <a:solidFill>
                  <a:srgbClr val="0078B4"/>
                </a:solidFill>
              </a:rPr>
              <a:t>Dobson-</a:t>
            </a:r>
            <a:r>
              <a:rPr lang="en-US" sz="3000" dirty="0" err="1" smtClean="0">
                <a:solidFill>
                  <a:srgbClr val="0078B4"/>
                </a:solidFill>
              </a:rPr>
              <a:t>DaVanzo</a:t>
            </a:r>
            <a:r>
              <a:rPr lang="en-US" sz="3000" dirty="0" smtClean="0">
                <a:solidFill>
                  <a:srgbClr val="0078B4"/>
                </a:solidFill>
              </a:rPr>
              <a:t> Findings</a:t>
            </a:r>
            <a:r>
              <a:rPr lang="en-US" sz="3000" dirty="0" smtClean="0">
                <a:solidFill>
                  <a:srgbClr val="1F497D"/>
                </a:solidFill>
              </a:rPr>
              <a:t/>
            </a:r>
            <a:br>
              <a:rPr lang="en-US" sz="3000" dirty="0" smtClean="0">
                <a:solidFill>
                  <a:srgbClr val="1F497D"/>
                </a:solidFill>
              </a:rPr>
            </a:br>
            <a:r>
              <a:rPr lang="en-US" sz="2000" dirty="0" smtClean="0">
                <a:solidFill>
                  <a:srgbClr val="FF3500"/>
                </a:solidFill>
              </a:rPr>
              <a:t>Lower Extremity Prostheses</a:t>
            </a:r>
            <a:endParaRPr lang="en-US" sz="2000" dirty="0">
              <a:solidFill>
                <a:srgbClr val="FF3500"/>
              </a:solidFill>
            </a:endParaRPr>
          </a:p>
        </p:txBody>
      </p:sp>
      <p:pic>
        <p:nvPicPr>
          <p:cNvPr id="18436" name="Picture 4" descr="C:\Users\scuster\Desktop\New Page 8 Image.jpg"/>
          <p:cNvPicPr>
            <a:picLocks noChangeAspect="1" noChangeArrowheads="1"/>
          </p:cNvPicPr>
          <p:nvPr/>
        </p:nvPicPr>
        <p:blipFill>
          <a:blip r:embed="rId2" cstate="print"/>
          <a:stretch>
            <a:fillRect/>
          </a:stretch>
        </p:blipFill>
        <p:spPr bwMode="auto">
          <a:xfrm>
            <a:off x="1066800" y="1600200"/>
            <a:ext cx="7204490" cy="3043896"/>
          </a:xfrm>
          <a:prstGeom prst="rect">
            <a:avLst/>
          </a:prstGeom>
          <a:noFill/>
          <a:ln w="9525">
            <a:noFill/>
            <a:miter lim="800000"/>
            <a:headEnd/>
            <a:tailEnd/>
          </a:ln>
          <a:effectLst>
            <a:outerShdw blurRad="50800" dist="50800" dir="5400000" algn="ctr" rotWithShape="0">
              <a:schemeClr val="tx1"/>
            </a:outerShdw>
          </a:effectLst>
        </p:spPr>
      </p:pic>
      <p:pic>
        <p:nvPicPr>
          <p:cNvPr id="5" name="Picture 2" descr="C:\Users\scuster\Desktop\Mobility Saves logo options3_Page_2.jpg"/>
          <p:cNvPicPr>
            <a:picLocks noChangeAspect="1" noChangeArrowheads="1"/>
          </p:cNvPicPr>
          <p:nvPr/>
        </p:nvPicPr>
        <p:blipFill>
          <a:blip r:embed="rId3" cstate="print"/>
          <a:stretch>
            <a:fillRect/>
          </a:stretch>
        </p:blipFill>
        <p:spPr bwMode="auto">
          <a:xfrm>
            <a:off x="6934200" y="5958425"/>
            <a:ext cx="2209801" cy="735806"/>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371600"/>
          </a:xfrm>
        </p:spPr>
        <p:txBody>
          <a:bodyPr tIns="0" bIns="0"/>
          <a:lstStyle/>
          <a:p>
            <a:pPr algn="ctr" eaLnBrk="1" fontAlgn="auto" hangingPunct="1">
              <a:spcAft>
                <a:spcPts val="0"/>
              </a:spcAft>
              <a:defRPr/>
            </a:pPr>
            <a:r>
              <a:rPr lang="en-US" sz="3000" dirty="0" smtClean="0">
                <a:solidFill>
                  <a:srgbClr val="0078B4"/>
                </a:solidFill>
              </a:rPr>
              <a:t>Dobson-</a:t>
            </a:r>
            <a:r>
              <a:rPr lang="en-US" sz="3000" dirty="0" err="1" smtClean="0">
                <a:solidFill>
                  <a:srgbClr val="0078B4"/>
                </a:solidFill>
              </a:rPr>
              <a:t>DaVanzo</a:t>
            </a:r>
            <a:r>
              <a:rPr lang="en-US" sz="3000" dirty="0" smtClean="0">
                <a:solidFill>
                  <a:srgbClr val="0078B4"/>
                </a:solidFill>
              </a:rPr>
              <a:t> Findings</a:t>
            </a:r>
            <a:r>
              <a:rPr lang="en-US" sz="3000" dirty="0" smtClean="0">
                <a:solidFill>
                  <a:srgbClr val="1F497D"/>
                </a:solidFill>
              </a:rPr>
              <a:t/>
            </a:r>
            <a:br>
              <a:rPr lang="en-US" sz="3000" dirty="0" smtClean="0">
                <a:solidFill>
                  <a:srgbClr val="1F497D"/>
                </a:solidFill>
              </a:rPr>
            </a:br>
            <a:r>
              <a:rPr lang="en-US" sz="2000" dirty="0" smtClean="0">
                <a:solidFill>
                  <a:srgbClr val="FF3500"/>
                </a:solidFill>
              </a:rPr>
              <a:t>Lower Extremity Prostheses</a:t>
            </a:r>
            <a:endParaRPr lang="en-US" sz="2000" dirty="0">
              <a:solidFill>
                <a:srgbClr val="FF3500"/>
              </a:solidFill>
            </a:endParaRPr>
          </a:p>
        </p:txBody>
      </p:sp>
      <p:pic>
        <p:nvPicPr>
          <p:cNvPr id="7" name="Picture 2" descr="C:\Users\scuster\Desktop\Mobility Saves logo options3_Page_2.jpg"/>
          <p:cNvPicPr>
            <a:picLocks noChangeAspect="1" noChangeArrowheads="1"/>
          </p:cNvPicPr>
          <p:nvPr/>
        </p:nvPicPr>
        <p:blipFill>
          <a:blip r:embed="rId2" cstate="print"/>
          <a:stretch>
            <a:fillRect/>
          </a:stretch>
        </p:blipFill>
        <p:spPr bwMode="auto">
          <a:xfrm>
            <a:off x="6934200" y="5958425"/>
            <a:ext cx="2209801" cy="735806"/>
          </a:xfrm>
          <a:prstGeom prst="rect">
            <a:avLst/>
          </a:prstGeom>
          <a:noFill/>
        </p:spPr>
      </p:pic>
      <p:pic>
        <p:nvPicPr>
          <p:cNvPr id="18436" name="Picture 4" descr="C:\Users\scuster\Desktop\New Page 8 Image.jpg"/>
          <p:cNvPicPr>
            <a:picLocks noChangeAspect="1" noChangeArrowheads="1"/>
          </p:cNvPicPr>
          <p:nvPr/>
        </p:nvPicPr>
        <p:blipFill>
          <a:blip r:embed="rId3" cstate="print"/>
          <a:stretch>
            <a:fillRect/>
          </a:stretch>
        </p:blipFill>
        <p:spPr bwMode="auto">
          <a:xfrm>
            <a:off x="1219200" y="1219200"/>
            <a:ext cx="6705600" cy="4601719"/>
          </a:xfrm>
          <a:prstGeom prst="rect">
            <a:avLst/>
          </a:prstGeom>
          <a:noFill/>
          <a:ln w="9525">
            <a:noFill/>
            <a:miter lim="800000"/>
            <a:headEnd/>
            <a:tailEnd/>
          </a:ln>
          <a:effectLst>
            <a:outerShdw blurRad="50800" dist="50800" dir="5400000" algn="ctr" rotWithShape="0">
              <a:schemeClr val="tx1"/>
            </a:outerShdw>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371600"/>
          </a:xfrm>
        </p:spPr>
        <p:txBody>
          <a:bodyPr tIns="0" bIns="0"/>
          <a:lstStyle/>
          <a:p>
            <a:pPr algn="ctr" eaLnBrk="1" fontAlgn="auto" hangingPunct="1">
              <a:spcAft>
                <a:spcPts val="0"/>
              </a:spcAft>
              <a:defRPr/>
            </a:pPr>
            <a:r>
              <a:rPr lang="en-US" sz="3000" dirty="0" smtClean="0">
                <a:solidFill>
                  <a:srgbClr val="0078B4"/>
                </a:solidFill>
              </a:rPr>
              <a:t>Dobson-</a:t>
            </a:r>
            <a:r>
              <a:rPr lang="en-US" sz="3000" dirty="0" err="1" smtClean="0">
                <a:solidFill>
                  <a:srgbClr val="0078B4"/>
                </a:solidFill>
              </a:rPr>
              <a:t>DaVanzo</a:t>
            </a:r>
            <a:r>
              <a:rPr lang="en-US" sz="3000" dirty="0" smtClean="0">
                <a:solidFill>
                  <a:srgbClr val="0078B4"/>
                </a:solidFill>
              </a:rPr>
              <a:t> Findings</a:t>
            </a:r>
            <a:r>
              <a:rPr lang="en-US" sz="3000" dirty="0" smtClean="0">
                <a:solidFill>
                  <a:srgbClr val="1F497D"/>
                </a:solidFill>
              </a:rPr>
              <a:t/>
            </a:r>
            <a:br>
              <a:rPr lang="en-US" sz="3000" dirty="0" smtClean="0">
                <a:solidFill>
                  <a:srgbClr val="1F497D"/>
                </a:solidFill>
              </a:rPr>
            </a:br>
            <a:r>
              <a:rPr lang="en-US" sz="2000" dirty="0" smtClean="0">
                <a:solidFill>
                  <a:srgbClr val="FF3500"/>
                </a:solidFill>
              </a:rPr>
              <a:t>Lower Extremity Prostheses</a:t>
            </a:r>
            <a:endParaRPr lang="en-US" sz="2000" dirty="0">
              <a:solidFill>
                <a:srgbClr val="FF3500"/>
              </a:solidFill>
            </a:endParaRPr>
          </a:p>
        </p:txBody>
      </p:sp>
      <p:pic>
        <p:nvPicPr>
          <p:cNvPr id="18436" name="Picture 4" descr="C:\Users\scuster\Desktop\New Page 8 Image.jpg"/>
          <p:cNvPicPr>
            <a:picLocks noChangeAspect="1" noChangeArrowheads="1"/>
          </p:cNvPicPr>
          <p:nvPr/>
        </p:nvPicPr>
        <p:blipFill>
          <a:blip r:embed="rId2" cstate="print"/>
          <a:stretch>
            <a:fillRect/>
          </a:stretch>
        </p:blipFill>
        <p:spPr bwMode="auto">
          <a:xfrm>
            <a:off x="762000" y="1676400"/>
            <a:ext cx="7688826" cy="2979420"/>
          </a:xfrm>
          <a:prstGeom prst="rect">
            <a:avLst/>
          </a:prstGeom>
          <a:noFill/>
          <a:ln w="9525">
            <a:noFill/>
            <a:miter lim="800000"/>
            <a:headEnd/>
            <a:tailEnd/>
          </a:ln>
          <a:effectLst>
            <a:outerShdw blurRad="50800" dist="50800" dir="5400000" algn="ctr" rotWithShape="0">
              <a:schemeClr val="tx1"/>
            </a:outerShdw>
          </a:effectLst>
        </p:spPr>
      </p:pic>
      <p:pic>
        <p:nvPicPr>
          <p:cNvPr id="5" name="Picture 2" descr="C:\Users\scuster\Desktop\Mobility Saves logo options3_Page_2.jpg"/>
          <p:cNvPicPr>
            <a:picLocks noChangeAspect="1" noChangeArrowheads="1"/>
          </p:cNvPicPr>
          <p:nvPr/>
        </p:nvPicPr>
        <p:blipFill>
          <a:blip r:embed="rId3" cstate="print"/>
          <a:stretch>
            <a:fillRect/>
          </a:stretch>
        </p:blipFill>
        <p:spPr bwMode="auto">
          <a:xfrm>
            <a:off x="6934200" y="5958425"/>
            <a:ext cx="2209801" cy="735806"/>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fontAlgn="auto" hangingPunct="1">
              <a:spcAft>
                <a:spcPts val="0"/>
              </a:spcAft>
              <a:defRPr/>
            </a:pPr>
            <a:r>
              <a:rPr lang="en-US" sz="3000" dirty="0" smtClean="0">
                <a:solidFill>
                  <a:srgbClr val="0078B4"/>
                </a:solidFill>
              </a:rPr>
              <a:t>Dobson-</a:t>
            </a:r>
            <a:r>
              <a:rPr lang="en-US" sz="3000" dirty="0" err="1" smtClean="0">
                <a:solidFill>
                  <a:srgbClr val="0078B4"/>
                </a:solidFill>
              </a:rPr>
              <a:t>DaVanzo</a:t>
            </a:r>
            <a:r>
              <a:rPr lang="en-US" sz="3000" dirty="0" smtClean="0">
                <a:solidFill>
                  <a:srgbClr val="0078B4"/>
                </a:solidFill>
              </a:rPr>
              <a:t> Cost Effectiveness Study</a:t>
            </a:r>
            <a:endParaRPr lang="en-US" dirty="0">
              <a:solidFill>
                <a:srgbClr val="0078B4"/>
              </a:solidFill>
            </a:endParaRPr>
          </a:p>
        </p:txBody>
      </p:sp>
      <p:sp>
        <p:nvSpPr>
          <p:cNvPr id="20484" name="Content Placeholder 5"/>
          <p:cNvSpPr>
            <a:spLocks noGrp="1"/>
          </p:cNvSpPr>
          <p:nvPr>
            <p:ph idx="1"/>
          </p:nvPr>
        </p:nvSpPr>
        <p:spPr/>
        <p:txBody>
          <a:bodyPr/>
          <a:lstStyle/>
          <a:p>
            <a:pPr algn="ctr" eaLnBrk="1" hangingPunct="1">
              <a:buNone/>
            </a:pPr>
            <a:r>
              <a:rPr lang="en-US" dirty="0" smtClean="0"/>
              <a:t>	</a:t>
            </a:r>
            <a:r>
              <a:rPr lang="en-US" sz="3200" b="1" u="sng" dirty="0" smtClean="0">
                <a:solidFill>
                  <a:srgbClr val="FF3500"/>
                </a:solidFill>
              </a:rPr>
              <a:t>QOL, INDEPENDENCE ↑</a:t>
            </a:r>
            <a:br>
              <a:rPr lang="en-US" sz="3200" b="1" u="sng" dirty="0" smtClean="0">
                <a:solidFill>
                  <a:srgbClr val="FF3500"/>
                </a:solidFill>
              </a:rPr>
            </a:br>
            <a:r>
              <a:rPr lang="en-US" sz="3200" b="1" u="sng" dirty="0" smtClean="0">
                <a:solidFill>
                  <a:srgbClr val="FF3500"/>
                </a:solidFill>
              </a:rPr>
              <a:t>AT NO NET PAYER COST</a:t>
            </a:r>
            <a:endParaRPr lang="en-US" sz="1500" dirty="0" smtClean="0">
              <a:solidFill>
                <a:srgbClr val="FF3500"/>
              </a:solidFill>
            </a:endParaRPr>
          </a:p>
          <a:p>
            <a:pPr eaLnBrk="1" hangingPunct="1">
              <a:buFont typeface="Wingdings 3" pitchFamily="18" charset="2"/>
              <a:buNone/>
            </a:pPr>
            <a:endParaRPr lang="en-US" sz="1500" dirty="0" smtClean="0"/>
          </a:p>
          <a:p>
            <a:pPr eaLnBrk="1" hangingPunct="1">
              <a:buFont typeface="Wingdings 3" pitchFamily="18" charset="2"/>
              <a:buNone/>
            </a:pPr>
            <a:r>
              <a:rPr lang="en-US" sz="1500" dirty="0" smtClean="0"/>
              <a:t>	</a:t>
            </a:r>
            <a:r>
              <a:rPr lang="en-US" sz="3200" dirty="0" smtClean="0"/>
              <a:t>The prosthetic patients could experience better quality of life and increased independence compared to patients who did not receive the prosthetic at essentially no additional cost to Medicare or to the patient. </a:t>
            </a:r>
          </a:p>
          <a:p>
            <a:pPr eaLnBrk="1" hangingPunct="1">
              <a:buFont typeface="Wingdings 3" pitchFamily="18" charset="2"/>
              <a:buNone/>
            </a:pPr>
            <a:endParaRPr lang="en-US" sz="3000" dirty="0" smtClean="0"/>
          </a:p>
          <a:p>
            <a:pPr eaLnBrk="1" hangingPunct="1">
              <a:buFont typeface="Wingdings 3" pitchFamily="18" charset="2"/>
              <a:buNone/>
            </a:pPr>
            <a:endParaRPr lang="en-US" dirty="0" smtClean="0"/>
          </a:p>
          <a:p>
            <a:pPr eaLnBrk="1" hangingPunct="1"/>
            <a:endParaRPr lang="en-US" dirty="0" smtClean="0"/>
          </a:p>
        </p:txBody>
      </p:sp>
      <p:pic>
        <p:nvPicPr>
          <p:cNvPr id="5" name="Picture 2" descr="C:\Users\scuster\Desktop\Mobility Saves logo options3_Page_2.jpg"/>
          <p:cNvPicPr>
            <a:picLocks noChangeAspect="1" noChangeArrowheads="1"/>
          </p:cNvPicPr>
          <p:nvPr/>
        </p:nvPicPr>
        <p:blipFill>
          <a:blip r:embed="rId2" cstate="print"/>
          <a:stretch>
            <a:fillRect/>
          </a:stretch>
        </p:blipFill>
        <p:spPr bwMode="auto">
          <a:xfrm>
            <a:off x="6934200" y="5958425"/>
            <a:ext cx="2209801" cy="73580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3" name="Content Placeholder 2"/>
          <p:cNvSpPr>
            <a:spLocks noGrp="1"/>
          </p:cNvSpPr>
          <p:nvPr>
            <p:ph idx="1"/>
          </p:nvPr>
        </p:nvSpPr>
        <p:spPr>
          <a:xfrm>
            <a:off x="152400" y="1371600"/>
            <a:ext cx="8782050" cy="4876800"/>
          </a:xfrm>
        </p:spPr>
        <p:txBody>
          <a:bodyPr/>
          <a:lstStyle/>
          <a:p>
            <a:pPr algn="ctr">
              <a:buNone/>
            </a:pPr>
            <a:r>
              <a:rPr lang="en-US" sz="3200" dirty="0" smtClean="0"/>
              <a:t>	</a:t>
            </a:r>
            <a:r>
              <a:rPr lang="en-US" sz="2600" b="1" u="sng" dirty="0" smtClean="0">
                <a:solidFill>
                  <a:srgbClr val="FF3500"/>
                </a:solidFill>
              </a:rPr>
              <a:t>YOUR LIMB LOSS/LIMB IMPAIRED BENEFICIARIES</a:t>
            </a:r>
            <a:r>
              <a:rPr lang="en-US" sz="2600" b="1" dirty="0" smtClean="0">
                <a:solidFill>
                  <a:srgbClr val="FF3500"/>
                </a:solidFill>
              </a:rPr>
              <a:t/>
            </a:r>
            <a:br>
              <a:rPr lang="en-US" sz="2600" b="1" dirty="0" smtClean="0">
                <a:solidFill>
                  <a:srgbClr val="FF3500"/>
                </a:solidFill>
              </a:rPr>
            </a:br>
            <a:r>
              <a:rPr lang="en-US" sz="2600" b="1" dirty="0" smtClean="0">
                <a:solidFill>
                  <a:srgbClr val="FF3500"/>
                </a:solidFill>
              </a:rPr>
              <a:t> </a:t>
            </a:r>
            <a:r>
              <a:rPr lang="en-US" sz="2600" b="1" i="1" dirty="0" smtClean="0">
                <a:solidFill>
                  <a:srgbClr val="FF3500"/>
                </a:solidFill>
              </a:rPr>
              <a:t>MOBILITY SAVES LIVES &amp; MONEY</a:t>
            </a:r>
            <a:r>
              <a:rPr lang="en-US" sz="1200" b="1" dirty="0" smtClean="0"/>
              <a:t/>
            </a:r>
            <a:br>
              <a:rPr lang="en-US" sz="1200" b="1" dirty="0" smtClean="0"/>
            </a:br>
            <a:endParaRPr lang="en-US" sz="1200" b="1" dirty="0" smtClean="0"/>
          </a:p>
          <a:p>
            <a:pPr>
              <a:buClr>
                <a:srgbClr val="FF3500"/>
              </a:buClr>
            </a:pPr>
            <a:r>
              <a:rPr lang="en-US" sz="2800" dirty="0" smtClean="0"/>
              <a:t>Your beneficiaries are dependent upon you to provide the care they need for their recovery. </a:t>
            </a:r>
          </a:p>
          <a:p>
            <a:pPr>
              <a:buClr>
                <a:srgbClr val="FF3500"/>
              </a:buClr>
            </a:pPr>
            <a:r>
              <a:rPr lang="en-US" sz="2800" dirty="0" smtClean="0"/>
              <a:t>Finding and utilizing a clinician you trust is key to member improved outcome and satisfaction.</a:t>
            </a:r>
          </a:p>
          <a:p>
            <a:pPr>
              <a:buClr>
                <a:srgbClr val="FF3500"/>
              </a:buClr>
            </a:pPr>
            <a:r>
              <a:rPr lang="en-US" sz="2800" dirty="0" smtClean="0"/>
              <a:t>Costs of co-morbid conditions – obesity, diabetic risks, depression – in immobile patients extract quantifiable toll.</a:t>
            </a:r>
          </a:p>
          <a:p>
            <a:endParaRPr lang="en-US" dirty="0" smtClean="0"/>
          </a:p>
        </p:txBody>
      </p:sp>
      <p:sp>
        <p:nvSpPr>
          <p:cNvPr id="2" name="Title 1"/>
          <p:cNvSpPr>
            <a:spLocks noGrp="1"/>
          </p:cNvSpPr>
          <p:nvPr>
            <p:ph type="title"/>
          </p:nvPr>
        </p:nvSpPr>
        <p:spPr>
          <a:xfrm>
            <a:off x="381000" y="274638"/>
            <a:ext cx="8552688" cy="1173162"/>
          </a:xfrm>
        </p:spPr>
        <p:txBody>
          <a:bodyPr>
            <a:noAutofit/>
          </a:bodyPr>
          <a:lstStyle/>
          <a:p>
            <a:pPr fontAlgn="auto">
              <a:spcAft>
                <a:spcPts val="0"/>
              </a:spcAft>
              <a:defRPr/>
            </a:pPr>
            <a:r>
              <a:rPr lang="en-US" sz="3000" dirty="0" smtClean="0">
                <a:solidFill>
                  <a:srgbClr val="0078B4"/>
                </a:solidFill>
              </a:rPr>
              <a:t>Dobson-</a:t>
            </a:r>
            <a:r>
              <a:rPr lang="en-US" sz="3000" dirty="0" err="1" smtClean="0">
                <a:solidFill>
                  <a:srgbClr val="0078B4"/>
                </a:solidFill>
              </a:rPr>
              <a:t>DaVanzo</a:t>
            </a:r>
            <a:r>
              <a:rPr lang="en-US" sz="3000" dirty="0" smtClean="0">
                <a:solidFill>
                  <a:srgbClr val="0078B4"/>
                </a:solidFill>
              </a:rPr>
              <a:t> Cost Effectiveness Study</a:t>
            </a:r>
            <a:endParaRPr lang="en-US" sz="3000" dirty="0">
              <a:solidFill>
                <a:srgbClr val="0078B4"/>
              </a:solidFill>
            </a:endParaRPr>
          </a:p>
        </p:txBody>
      </p:sp>
      <p:pic>
        <p:nvPicPr>
          <p:cNvPr id="5" name="Picture 2" descr="C:\Users\scuster\Desktop\Mobility Saves logo options3_Page_2.jpg"/>
          <p:cNvPicPr>
            <a:picLocks noChangeAspect="1" noChangeArrowheads="1"/>
          </p:cNvPicPr>
          <p:nvPr/>
        </p:nvPicPr>
        <p:blipFill>
          <a:blip r:embed="rId2" cstate="print"/>
          <a:stretch>
            <a:fillRect/>
          </a:stretch>
        </p:blipFill>
        <p:spPr bwMode="auto">
          <a:xfrm>
            <a:off x="6934200" y="5958425"/>
            <a:ext cx="2209801" cy="735806"/>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fontAlgn="auto" hangingPunct="1">
              <a:spcAft>
                <a:spcPts val="0"/>
              </a:spcAft>
              <a:defRPr/>
            </a:pPr>
            <a:r>
              <a:rPr lang="en-US" sz="3000" dirty="0" smtClean="0">
                <a:solidFill>
                  <a:srgbClr val="0078B4"/>
                </a:solidFill>
              </a:rPr>
              <a:t>Dobson-</a:t>
            </a:r>
            <a:r>
              <a:rPr lang="en-US" sz="3000" dirty="0" err="1" smtClean="0">
                <a:solidFill>
                  <a:srgbClr val="0078B4"/>
                </a:solidFill>
              </a:rPr>
              <a:t>DaVanzo</a:t>
            </a:r>
            <a:r>
              <a:rPr lang="en-US" sz="3000" dirty="0" smtClean="0">
                <a:solidFill>
                  <a:srgbClr val="0078B4"/>
                </a:solidFill>
              </a:rPr>
              <a:t> Cost Effectiveness Study</a:t>
            </a:r>
            <a:endParaRPr lang="en-US" dirty="0">
              <a:solidFill>
                <a:srgbClr val="0078B4"/>
              </a:solidFill>
            </a:endParaRPr>
          </a:p>
        </p:txBody>
      </p:sp>
      <p:sp>
        <p:nvSpPr>
          <p:cNvPr id="21508" name="Content Placeholder 5"/>
          <p:cNvSpPr>
            <a:spLocks noGrp="1"/>
          </p:cNvSpPr>
          <p:nvPr>
            <p:ph idx="1"/>
          </p:nvPr>
        </p:nvSpPr>
        <p:spPr>
          <a:xfrm>
            <a:off x="457200" y="1371600"/>
            <a:ext cx="8229600" cy="4635500"/>
          </a:xfrm>
        </p:spPr>
        <p:txBody>
          <a:bodyPr/>
          <a:lstStyle/>
          <a:p>
            <a:pPr algn="ctr" eaLnBrk="1" hangingPunct="1">
              <a:buFont typeface="Wingdings 3" pitchFamily="18" charset="2"/>
              <a:buNone/>
            </a:pPr>
            <a:r>
              <a:rPr lang="en-US" dirty="0" smtClean="0"/>
              <a:t>	</a:t>
            </a:r>
            <a:r>
              <a:rPr lang="en-US" sz="3000" b="1" u="sng" dirty="0" smtClean="0">
                <a:solidFill>
                  <a:srgbClr val="FF3500"/>
                </a:solidFill>
              </a:rPr>
              <a:t>MEDICARE DATA </a:t>
            </a:r>
            <a:r>
              <a:rPr lang="en-US" sz="3600" b="1" i="1" u="sng" dirty="0" smtClean="0">
                <a:solidFill>
                  <a:srgbClr val="FF3500"/>
                </a:solidFill>
              </a:rPr>
              <a:t>PROVES</a:t>
            </a:r>
            <a:r>
              <a:rPr lang="en-US" sz="3000" b="1" u="sng" dirty="0" smtClean="0">
                <a:solidFill>
                  <a:srgbClr val="FF3500"/>
                </a:solidFill>
              </a:rPr>
              <a:t> O&amp;P VALUE</a:t>
            </a:r>
            <a:endParaRPr lang="en-US" sz="3000" dirty="0" smtClean="0">
              <a:solidFill>
                <a:srgbClr val="FF3500"/>
              </a:solidFill>
            </a:endParaRPr>
          </a:p>
          <a:p>
            <a:pPr eaLnBrk="1" hangingPunct="1">
              <a:buFont typeface="Wingdings 3" pitchFamily="18" charset="2"/>
              <a:buNone/>
            </a:pPr>
            <a:endParaRPr lang="en-US" sz="1500" dirty="0" smtClean="0"/>
          </a:p>
          <a:p>
            <a:pPr eaLnBrk="1" hangingPunct="1">
              <a:buFont typeface="Wingdings 3" pitchFamily="18" charset="2"/>
              <a:buNone/>
            </a:pPr>
            <a:r>
              <a:rPr lang="en-US" sz="1500" dirty="0" smtClean="0"/>
              <a:t>	</a:t>
            </a:r>
            <a:r>
              <a:rPr lang="en-US" sz="3000" dirty="0" smtClean="0"/>
              <a:t>These conclusions are </a:t>
            </a:r>
            <a:r>
              <a:rPr lang="en-US" sz="3000" b="1" dirty="0" smtClean="0"/>
              <a:t>extraordinarily significant</a:t>
            </a:r>
            <a:r>
              <a:rPr lang="en-US" sz="3000" dirty="0" smtClean="0"/>
              <a:t> in that for the first time </a:t>
            </a:r>
            <a:r>
              <a:rPr lang="en-US" sz="3000" i="1" u="sng" dirty="0" smtClean="0"/>
              <a:t>actual data prove the value of an O&amp;P intervention based on economic criteria</a:t>
            </a:r>
            <a:r>
              <a:rPr lang="en-US" sz="3000" dirty="0" smtClean="0"/>
              <a:t>. In addition, there are other soft benefits in the </a:t>
            </a:r>
            <a:r>
              <a:rPr lang="en-US" sz="3000" smtClean="0"/>
              <a:t>form of </a:t>
            </a:r>
            <a:r>
              <a:rPr lang="en-US" sz="3000" dirty="0" smtClean="0"/>
              <a:t>quality of life, enhanced mobility and the opportunity to more fully participate in earning a living and enjoying life. </a:t>
            </a:r>
          </a:p>
          <a:p>
            <a:pPr eaLnBrk="1" hangingPunct="1">
              <a:buFont typeface="Wingdings 3" pitchFamily="18" charset="2"/>
              <a:buNone/>
            </a:pPr>
            <a:endParaRPr lang="en-US" sz="3200" dirty="0" smtClean="0"/>
          </a:p>
          <a:p>
            <a:pPr eaLnBrk="1" hangingPunct="1">
              <a:buFont typeface="Wingdings 3" pitchFamily="18" charset="2"/>
              <a:buNone/>
            </a:pPr>
            <a:endParaRPr lang="en-US" sz="3000" dirty="0" smtClean="0"/>
          </a:p>
          <a:p>
            <a:pPr eaLnBrk="1" hangingPunct="1">
              <a:buFont typeface="Wingdings 3" pitchFamily="18" charset="2"/>
              <a:buNone/>
            </a:pPr>
            <a:endParaRPr lang="en-US" dirty="0" smtClean="0"/>
          </a:p>
          <a:p>
            <a:pPr eaLnBrk="1" hangingPunct="1"/>
            <a:endParaRPr lang="en-US" dirty="0" smtClean="0"/>
          </a:p>
        </p:txBody>
      </p:sp>
      <p:pic>
        <p:nvPicPr>
          <p:cNvPr id="5" name="Picture 2" descr="C:\Users\scuster\Desktop\Mobility Saves logo options3_Page_2.jpg"/>
          <p:cNvPicPr>
            <a:picLocks noChangeAspect="1" noChangeArrowheads="1"/>
          </p:cNvPicPr>
          <p:nvPr/>
        </p:nvPicPr>
        <p:blipFill>
          <a:blip r:embed="rId2" cstate="print"/>
          <a:stretch>
            <a:fillRect/>
          </a:stretch>
        </p:blipFill>
        <p:spPr bwMode="auto">
          <a:xfrm>
            <a:off x="6934200" y="5958425"/>
            <a:ext cx="2209801" cy="735806"/>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3" name="Content Placeholder 2"/>
          <p:cNvSpPr>
            <a:spLocks noGrp="1"/>
          </p:cNvSpPr>
          <p:nvPr>
            <p:ph idx="1"/>
          </p:nvPr>
        </p:nvSpPr>
        <p:spPr>
          <a:xfrm>
            <a:off x="381000" y="1371600"/>
            <a:ext cx="8553450" cy="4876800"/>
          </a:xfrm>
        </p:spPr>
        <p:txBody>
          <a:bodyPr/>
          <a:lstStyle/>
          <a:p>
            <a:pPr algn="ctr">
              <a:buNone/>
            </a:pPr>
            <a:r>
              <a:rPr lang="en-US" sz="3200" dirty="0" smtClean="0"/>
              <a:t>	</a:t>
            </a:r>
            <a:r>
              <a:rPr lang="en-US" sz="3200" b="1" u="sng" dirty="0" smtClean="0">
                <a:solidFill>
                  <a:srgbClr val="FF3500"/>
                </a:solidFill>
              </a:rPr>
              <a:t>DATA REBUTS ASSUMPTION THAT HIGHER K-LEVELS COST MORE</a:t>
            </a:r>
            <a:endParaRPr lang="en-US" sz="1000" dirty="0" smtClean="0">
              <a:solidFill>
                <a:srgbClr val="FF3500"/>
              </a:solidFill>
            </a:endParaRPr>
          </a:p>
          <a:p>
            <a:pPr>
              <a:buNone/>
            </a:pPr>
            <a:r>
              <a:rPr lang="en-US" sz="1000" dirty="0" smtClean="0"/>
              <a:t/>
            </a:r>
            <a:br>
              <a:rPr lang="en-US" sz="1000" dirty="0" smtClean="0"/>
            </a:br>
            <a:endParaRPr lang="en-US" sz="1000" dirty="0" smtClean="0"/>
          </a:p>
          <a:p>
            <a:pPr>
              <a:buNone/>
            </a:pPr>
            <a:r>
              <a:rPr lang="en-US" sz="1000" dirty="0" smtClean="0"/>
              <a:t>	</a:t>
            </a:r>
            <a:r>
              <a:rPr lang="en-US" sz="2800" dirty="0" smtClean="0"/>
              <a:t>Looking forward to working together to understand other outstanding benefits of identified issues and findings. (K1/K2 vs. K3/K4)</a:t>
            </a:r>
          </a:p>
          <a:p>
            <a:pPr>
              <a:buNone/>
            </a:pPr>
            <a:endParaRPr lang="en-US" sz="2800" dirty="0" smtClean="0"/>
          </a:p>
          <a:p>
            <a:pPr>
              <a:buClr>
                <a:srgbClr val="FF3500"/>
              </a:buClr>
            </a:pPr>
            <a:r>
              <a:rPr lang="en-US" sz="2800" dirty="0" smtClean="0"/>
              <a:t>K Levels – Medicare’s way to define potential amputee mobility. (K1 Lowest to K4 Highest)</a:t>
            </a:r>
          </a:p>
          <a:p>
            <a:endParaRPr lang="en-US" dirty="0" smtClean="0"/>
          </a:p>
        </p:txBody>
      </p:sp>
      <p:sp>
        <p:nvSpPr>
          <p:cNvPr id="2" name="Title 1"/>
          <p:cNvSpPr>
            <a:spLocks noGrp="1"/>
          </p:cNvSpPr>
          <p:nvPr>
            <p:ph type="title"/>
          </p:nvPr>
        </p:nvSpPr>
        <p:spPr>
          <a:xfrm>
            <a:off x="381000" y="274638"/>
            <a:ext cx="8552688" cy="1173162"/>
          </a:xfrm>
        </p:spPr>
        <p:txBody>
          <a:bodyPr>
            <a:noAutofit/>
          </a:bodyPr>
          <a:lstStyle/>
          <a:p>
            <a:pPr fontAlgn="auto">
              <a:spcAft>
                <a:spcPts val="0"/>
              </a:spcAft>
              <a:defRPr/>
            </a:pPr>
            <a:r>
              <a:rPr lang="en-US" sz="3000" dirty="0" smtClean="0">
                <a:solidFill>
                  <a:srgbClr val="0078B4"/>
                </a:solidFill>
              </a:rPr>
              <a:t>Dobson-</a:t>
            </a:r>
            <a:r>
              <a:rPr lang="en-US" sz="3000" dirty="0" err="1" smtClean="0">
                <a:solidFill>
                  <a:srgbClr val="0078B4"/>
                </a:solidFill>
              </a:rPr>
              <a:t>DaVanzo</a:t>
            </a:r>
            <a:r>
              <a:rPr lang="en-US" sz="3000" dirty="0" smtClean="0">
                <a:solidFill>
                  <a:srgbClr val="0078B4"/>
                </a:solidFill>
              </a:rPr>
              <a:t> Cost Effectiveness Study</a:t>
            </a:r>
            <a:endParaRPr lang="en-US" sz="3000" dirty="0">
              <a:solidFill>
                <a:srgbClr val="0078B4"/>
              </a:solidFill>
            </a:endParaRPr>
          </a:p>
        </p:txBody>
      </p:sp>
      <p:pic>
        <p:nvPicPr>
          <p:cNvPr id="5" name="Picture 2" descr="C:\Users\scuster\Desktop\Mobility Saves logo options3_Page_2.jpg"/>
          <p:cNvPicPr>
            <a:picLocks noChangeAspect="1" noChangeArrowheads="1"/>
          </p:cNvPicPr>
          <p:nvPr/>
        </p:nvPicPr>
        <p:blipFill>
          <a:blip r:embed="rId2" cstate="print"/>
          <a:stretch>
            <a:fillRect/>
          </a:stretch>
        </p:blipFill>
        <p:spPr bwMode="auto">
          <a:xfrm>
            <a:off x="6934200" y="5958425"/>
            <a:ext cx="2209801" cy="735806"/>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3" name="Content Placeholder 2"/>
          <p:cNvSpPr>
            <a:spLocks noGrp="1"/>
          </p:cNvSpPr>
          <p:nvPr>
            <p:ph idx="1"/>
          </p:nvPr>
        </p:nvSpPr>
        <p:spPr>
          <a:xfrm>
            <a:off x="381000" y="1143000"/>
            <a:ext cx="8553450" cy="5105400"/>
          </a:xfrm>
        </p:spPr>
        <p:txBody>
          <a:bodyPr/>
          <a:lstStyle/>
          <a:p>
            <a:pPr algn="ctr">
              <a:buNone/>
            </a:pPr>
            <a:r>
              <a:rPr lang="en-US" sz="2600" b="1" u="sng" dirty="0" smtClean="0">
                <a:solidFill>
                  <a:srgbClr val="FF3500"/>
                </a:solidFill>
              </a:rPr>
              <a:t>PATIENTS WITH LESS ADVANCED</a:t>
            </a:r>
            <a:br>
              <a:rPr lang="en-US" sz="2600" b="1" u="sng" dirty="0" smtClean="0">
                <a:solidFill>
                  <a:srgbClr val="FF3500"/>
                </a:solidFill>
              </a:rPr>
            </a:br>
            <a:r>
              <a:rPr lang="en-US" sz="2600" b="1" u="sng" dirty="0" smtClean="0">
                <a:solidFill>
                  <a:srgbClr val="FF3500"/>
                </a:solidFill>
              </a:rPr>
              <a:t>PROSTHESES (K1 &amp; K2) COST PAYERS MORE</a:t>
            </a:r>
            <a:endParaRPr lang="en-US" sz="600" b="1" u="sng" dirty="0" smtClean="0">
              <a:solidFill>
                <a:srgbClr val="FF3500"/>
              </a:solidFill>
            </a:endParaRPr>
          </a:p>
          <a:p>
            <a:endParaRPr lang="en-US" sz="600" dirty="0" smtClean="0"/>
          </a:p>
          <a:p>
            <a:pPr>
              <a:buClr>
                <a:srgbClr val="FF3500"/>
              </a:buClr>
            </a:pPr>
            <a:r>
              <a:rPr lang="en-US" sz="2600" dirty="0" smtClean="0"/>
              <a:t>K3/K4 – Involves larger upfront investment in prosthesis.</a:t>
            </a:r>
            <a:endParaRPr lang="en-US" sz="1000" dirty="0" smtClean="0"/>
          </a:p>
          <a:p>
            <a:pPr>
              <a:buClr>
                <a:srgbClr val="FF3500"/>
              </a:buClr>
              <a:buNone/>
            </a:pPr>
            <a:endParaRPr lang="en-US" sz="1000" dirty="0" smtClean="0"/>
          </a:p>
          <a:p>
            <a:pPr>
              <a:buClr>
                <a:srgbClr val="FF3500"/>
              </a:buClr>
            </a:pPr>
            <a:r>
              <a:rPr lang="en-US" sz="2600" dirty="0" smtClean="0"/>
              <a:t>Data shows </a:t>
            </a:r>
            <a:r>
              <a:rPr lang="en-US" sz="2600" b="1" dirty="0" smtClean="0"/>
              <a:t>K1/K2 patients have higher total healthcare costs</a:t>
            </a:r>
            <a:r>
              <a:rPr lang="en-US" sz="2600" dirty="0" smtClean="0"/>
              <a:t>, more occupational &amp; physical therapy, and larger reliance on SNF and home health care compared to K3/K4 patients. (</a:t>
            </a:r>
            <a:r>
              <a:rPr lang="en-US" sz="2600" b="1" dirty="0" smtClean="0"/>
              <a:t>Despite K3/K4’s higher prosthetic costs</a:t>
            </a:r>
            <a:r>
              <a:rPr lang="en-US" sz="2600" dirty="0" smtClean="0"/>
              <a:t>)</a:t>
            </a:r>
            <a:endParaRPr lang="en-US" sz="1000" dirty="0" smtClean="0"/>
          </a:p>
          <a:p>
            <a:pPr>
              <a:buClr>
                <a:srgbClr val="FF3500"/>
              </a:buClr>
              <a:buNone/>
            </a:pPr>
            <a:endParaRPr lang="en-US" sz="1000" dirty="0" smtClean="0"/>
          </a:p>
          <a:p>
            <a:pPr>
              <a:buClr>
                <a:srgbClr val="FF3500"/>
              </a:buClr>
            </a:pPr>
            <a:r>
              <a:rPr lang="en-US" sz="2600" dirty="0" smtClean="0"/>
              <a:t>Further Study Being Pursued</a:t>
            </a:r>
          </a:p>
          <a:p>
            <a:endParaRPr lang="en-US" dirty="0" smtClean="0"/>
          </a:p>
        </p:txBody>
      </p:sp>
      <p:sp>
        <p:nvSpPr>
          <p:cNvPr id="2" name="Title 1"/>
          <p:cNvSpPr>
            <a:spLocks noGrp="1"/>
          </p:cNvSpPr>
          <p:nvPr>
            <p:ph type="title"/>
          </p:nvPr>
        </p:nvSpPr>
        <p:spPr>
          <a:xfrm>
            <a:off x="381000" y="152400"/>
            <a:ext cx="8552688" cy="1295400"/>
          </a:xfrm>
        </p:spPr>
        <p:txBody>
          <a:bodyPr>
            <a:noAutofit/>
          </a:bodyPr>
          <a:lstStyle/>
          <a:p>
            <a:pPr fontAlgn="auto">
              <a:spcAft>
                <a:spcPts val="0"/>
              </a:spcAft>
              <a:defRPr/>
            </a:pPr>
            <a:r>
              <a:rPr lang="en-US" sz="3000" dirty="0" smtClean="0">
                <a:solidFill>
                  <a:srgbClr val="0078B4"/>
                </a:solidFill>
              </a:rPr>
              <a:t>Dobson-</a:t>
            </a:r>
            <a:r>
              <a:rPr lang="en-US" sz="3000" dirty="0" err="1" smtClean="0">
                <a:solidFill>
                  <a:srgbClr val="0078B4"/>
                </a:solidFill>
              </a:rPr>
              <a:t>DaVanzo</a:t>
            </a:r>
            <a:r>
              <a:rPr lang="en-US" sz="3000" dirty="0" smtClean="0">
                <a:solidFill>
                  <a:srgbClr val="0078B4"/>
                </a:solidFill>
              </a:rPr>
              <a:t> Cost Effectiveness Study</a:t>
            </a:r>
            <a:endParaRPr lang="en-US" sz="3000" dirty="0">
              <a:solidFill>
                <a:srgbClr val="0078B4"/>
              </a:solidFill>
            </a:endParaRPr>
          </a:p>
        </p:txBody>
      </p:sp>
      <p:pic>
        <p:nvPicPr>
          <p:cNvPr id="5" name="Picture 2" descr="C:\Users\scuster\Desktop\Mobility Saves logo options3_Page_2.jpg"/>
          <p:cNvPicPr>
            <a:picLocks noChangeAspect="1" noChangeArrowheads="1"/>
          </p:cNvPicPr>
          <p:nvPr/>
        </p:nvPicPr>
        <p:blipFill>
          <a:blip r:embed="rId2" cstate="print"/>
          <a:stretch>
            <a:fillRect/>
          </a:stretch>
        </p:blipFill>
        <p:spPr bwMode="auto">
          <a:xfrm>
            <a:off x="6934200" y="5958425"/>
            <a:ext cx="2209801" cy="735806"/>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3" name="Content Placeholder 2"/>
          <p:cNvSpPr>
            <a:spLocks noGrp="1"/>
          </p:cNvSpPr>
          <p:nvPr>
            <p:ph idx="1"/>
          </p:nvPr>
        </p:nvSpPr>
        <p:spPr>
          <a:xfrm>
            <a:off x="381000" y="1828800"/>
            <a:ext cx="8153400" cy="4419600"/>
          </a:xfrm>
        </p:spPr>
        <p:txBody>
          <a:bodyPr/>
          <a:lstStyle/>
          <a:p>
            <a:pPr algn="ctr">
              <a:buNone/>
            </a:pPr>
            <a:r>
              <a:rPr lang="en-US" sz="3200" dirty="0" smtClean="0"/>
              <a:t>	</a:t>
            </a:r>
            <a:r>
              <a:rPr lang="en-US" sz="4000" b="1" u="sng" dirty="0" smtClean="0">
                <a:solidFill>
                  <a:srgbClr val="FF3500"/>
                </a:solidFill>
              </a:rPr>
              <a:t>MORE TO COME</a:t>
            </a:r>
            <a:endParaRPr lang="en-US" sz="1500" b="1" u="sng" dirty="0" smtClean="0">
              <a:solidFill>
                <a:srgbClr val="FF3500"/>
              </a:solidFill>
            </a:endParaRPr>
          </a:p>
          <a:p>
            <a:pPr>
              <a:buNone/>
            </a:pPr>
            <a:endParaRPr lang="en-US" sz="1500" dirty="0" smtClean="0"/>
          </a:p>
          <a:p>
            <a:pPr>
              <a:buNone/>
            </a:pPr>
            <a:r>
              <a:rPr lang="en-US" sz="1500" dirty="0" smtClean="0"/>
              <a:t>	</a:t>
            </a:r>
            <a:r>
              <a:rPr lang="en-US" sz="4000" dirty="0" smtClean="0"/>
              <a:t>Stay tuned for additional value ideas on clinical scenarios and the accompanying positive reimbursement benefits.</a:t>
            </a:r>
          </a:p>
          <a:p>
            <a:endParaRPr lang="en-US" dirty="0" smtClean="0"/>
          </a:p>
        </p:txBody>
      </p:sp>
      <p:sp>
        <p:nvSpPr>
          <p:cNvPr id="2" name="Title 1"/>
          <p:cNvSpPr>
            <a:spLocks noGrp="1"/>
          </p:cNvSpPr>
          <p:nvPr>
            <p:ph type="title"/>
          </p:nvPr>
        </p:nvSpPr>
        <p:spPr>
          <a:xfrm>
            <a:off x="381000" y="274638"/>
            <a:ext cx="8552688" cy="1173162"/>
          </a:xfrm>
        </p:spPr>
        <p:txBody>
          <a:bodyPr>
            <a:noAutofit/>
          </a:bodyPr>
          <a:lstStyle/>
          <a:p>
            <a:pPr fontAlgn="auto">
              <a:spcAft>
                <a:spcPts val="0"/>
              </a:spcAft>
              <a:defRPr/>
            </a:pPr>
            <a:r>
              <a:rPr lang="en-US" sz="3000" dirty="0" smtClean="0">
                <a:solidFill>
                  <a:srgbClr val="0078B4"/>
                </a:solidFill>
              </a:rPr>
              <a:t>Dobson-</a:t>
            </a:r>
            <a:r>
              <a:rPr lang="en-US" sz="3000" dirty="0" err="1" smtClean="0">
                <a:solidFill>
                  <a:srgbClr val="0078B4"/>
                </a:solidFill>
              </a:rPr>
              <a:t>DaVanzo</a:t>
            </a:r>
            <a:r>
              <a:rPr lang="en-US" sz="3000" dirty="0" smtClean="0">
                <a:solidFill>
                  <a:srgbClr val="0078B4"/>
                </a:solidFill>
              </a:rPr>
              <a:t> Cost Effectiveness Study</a:t>
            </a:r>
            <a:endParaRPr lang="en-US" sz="3000" dirty="0">
              <a:solidFill>
                <a:srgbClr val="0078B4"/>
              </a:solidFill>
            </a:endParaRPr>
          </a:p>
        </p:txBody>
      </p:sp>
      <p:pic>
        <p:nvPicPr>
          <p:cNvPr id="5" name="Picture 2" descr="C:\Users\scuster\Desktop\Mobility Saves logo options3_Page_2.jpg"/>
          <p:cNvPicPr>
            <a:picLocks noChangeAspect="1" noChangeArrowheads="1"/>
          </p:cNvPicPr>
          <p:nvPr/>
        </p:nvPicPr>
        <p:blipFill>
          <a:blip r:embed="rId2" cstate="print"/>
          <a:stretch>
            <a:fillRect/>
          </a:stretch>
        </p:blipFill>
        <p:spPr bwMode="auto">
          <a:xfrm>
            <a:off x="6934200" y="5958425"/>
            <a:ext cx="2209801" cy="73580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3" name="Content Placeholder 2"/>
          <p:cNvSpPr>
            <a:spLocks noGrp="1"/>
          </p:cNvSpPr>
          <p:nvPr>
            <p:ph idx="1"/>
          </p:nvPr>
        </p:nvSpPr>
        <p:spPr>
          <a:xfrm>
            <a:off x="152400" y="1371600"/>
            <a:ext cx="8782050" cy="4876800"/>
          </a:xfrm>
        </p:spPr>
        <p:txBody>
          <a:bodyPr/>
          <a:lstStyle/>
          <a:p>
            <a:pPr algn="ctr">
              <a:buClr>
                <a:srgbClr val="FF3500"/>
              </a:buClr>
              <a:buNone/>
            </a:pPr>
            <a:r>
              <a:rPr lang="en-US" sz="3200" dirty="0" smtClean="0"/>
              <a:t>	</a:t>
            </a:r>
            <a:r>
              <a:rPr lang="en-US" sz="2800" b="1" u="sng" dirty="0" smtClean="0">
                <a:solidFill>
                  <a:srgbClr val="FF3500"/>
                </a:solidFill>
              </a:rPr>
              <a:t>CASE FOR O&amp;P CARE BUILDS</a:t>
            </a:r>
            <a:endParaRPr lang="en-US" sz="2800" dirty="0" smtClean="0"/>
          </a:p>
          <a:p>
            <a:pPr>
              <a:buClr>
                <a:srgbClr val="FF3500"/>
              </a:buClr>
            </a:pPr>
            <a:endParaRPr lang="en-US" sz="900" dirty="0" smtClean="0"/>
          </a:p>
          <a:p>
            <a:pPr>
              <a:buClr>
                <a:srgbClr val="FF3500"/>
              </a:buClr>
            </a:pPr>
            <a:r>
              <a:rPr lang="en-US" sz="2400" dirty="0" smtClean="0"/>
              <a:t>October, 2013 NEJM article demonstratively proved favorable impact of orthotic braces for scoliosis.</a:t>
            </a:r>
          </a:p>
          <a:p>
            <a:pPr>
              <a:buClr>
                <a:srgbClr val="FF3500"/>
              </a:buClr>
            </a:pPr>
            <a:r>
              <a:rPr lang="en-US" sz="2400" dirty="0" smtClean="0"/>
              <a:t>Colorado state study showed costs of O&amp;P more than offset by savings.</a:t>
            </a:r>
          </a:p>
          <a:p>
            <a:pPr>
              <a:buClr>
                <a:srgbClr val="FF3500"/>
              </a:buClr>
            </a:pPr>
            <a:r>
              <a:rPr lang="en-US" sz="2400" dirty="0" smtClean="0"/>
              <a:t>An entry level Masters requirement raises the bar on training/expertise.</a:t>
            </a:r>
          </a:p>
          <a:p>
            <a:pPr>
              <a:buClr>
                <a:srgbClr val="FF3500"/>
              </a:buClr>
            </a:pPr>
            <a:r>
              <a:rPr lang="en-US" sz="2400" dirty="0" smtClean="0"/>
              <a:t>Ten dedicated schools assuring optimal expertise of trained professionals.</a:t>
            </a:r>
          </a:p>
          <a:p>
            <a:endParaRPr lang="en-US" dirty="0" smtClean="0"/>
          </a:p>
        </p:txBody>
      </p:sp>
      <p:sp>
        <p:nvSpPr>
          <p:cNvPr id="2" name="Title 1"/>
          <p:cNvSpPr>
            <a:spLocks noGrp="1"/>
          </p:cNvSpPr>
          <p:nvPr>
            <p:ph type="title"/>
          </p:nvPr>
        </p:nvSpPr>
        <p:spPr>
          <a:xfrm>
            <a:off x="381000" y="274638"/>
            <a:ext cx="8552688" cy="1173162"/>
          </a:xfrm>
        </p:spPr>
        <p:txBody>
          <a:bodyPr>
            <a:noAutofit/>
          </a:bodyPr>
          <a:lstStyle/>
          <a:p>
            <a:pPr fontAlgn="auto">
              <a:spcAft>
                <a:spcPts val="0"/>
              </a:spcAft>
              <a:defRPr/>
            </a:pPr>
            <a:r>
              <a:rPr lang="en-US" sz="3000" dirty="0" smtClean="0">
                <a:solidFill>
                  <a:srgbClr val="0078B4"/>
                </a:solidFill>
              </a:rPr>
              <a:t>Dobson-</a:t>
            </a:r>
            <a:r>
              <a:rPr lang="en-US" sz="3000" dirty="0" err="1" smtClean="0">
                <a:solidFill>
                  <a:srgbClr val="0078B4"/>
                </a:solidFill>
              </a:rPr>
              <a:t>DaVanzo</a:t>
            </a:r>
            <a:r>
              <a:rPr lang="en-US" sz="3000" dirty="0" smtClean="0">
                <a:solidFill>
                  <a:srgbClr val="0078B4"/>
                </a:solidFill>
              </a:rPr>
              <a:t> Cost Effectiveness Study</a:t>
            </a:r>
            <a:endParaRPr lang="en-US" sz="3000" dirty="0">
              <a:solidFill>
                <a:srgbClr val="0078B4"/>
              </a:solidFill>
            </a:endParaRPr>
          </a:p>
        </p:txBody>
      </p:sp>
      <p:pic>
        <p:nvPicPr>
          <p:cNvPr id="5" name="Picture 2" descr="C:\Users\scuster\Desktop\Mobility Saves logo options3_Page_2.jpg"/>
          <p:cNvPicPr>
            <a:picLocks noChangeAspect="1" noChangeArrowheads="1"/>
          </p:cNvPicPr>
          <p:nvPr/>
        </p:nvPicPr>
        <p:blipFill>
          <a:blip r:embed="rId2" cstate="print"/>
          <a:stretch>
            <a:fillRect/>
          </a:stretch>
        </p:blipFill>
        <p:spPr bwMode="auto">
          <a:xfrm>
            <a:off x="6934200" y="5958425"/>
            <a:ext cx="2209801" cy="73580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3" name="Content Placeholder 2"/>
          <p:cNvSpPr>
            <a:spLocks noGrp="1"/>
          </p:cNvSpPr>
          <p:nvPr>
            <p:ph idx="1"/>
          </p:nvPr>
        </p:nvSpPr>
        <p:spPr>
          <a:xfrm>
            <a:off x="381000" y="1524000"/>
            <a:ext cx="8553450" cy="4724400"/>
          </a:xfrm>
        </p:spPr>
        <p:txBody>
          <a:bodyPr/>
          <a:lstStyle/>
          <a:p>
            <a:pPr algn="ctr">
              <a:buNone/>
            </a:pPr>
            <a:r>
              <a:rPr lang="en-US" sz="3200" b="1" u="sng" dirty="0" smtClean="0">
                <a:solidFill>
                  <a:srgbClr val="FF0000"/>
                </a:solidFill>
              </a:rPr>
              <a:t>WHAT’S NEW? - O&amp;P CARE SAVES $$$</a:t>
            </a:r>
          </a:p>
          <a:p>
            <a:pPr>
              <a:buClr>
                <a:srgbClr val="FF3500"/>
              </a:buClr>
            </a:pPr>
            <a:r>
              <a:rPr lang="en-US" sz="3200" dirty="0" smtClean="0"/>
              <a:t>O&amp;P clinicians are educated, experienced, and a valued resource to the physicians for all aspects of care for mobility-impaired patients.</a:t>
            </a:r>
            <a:r>
              <a:rPr lang="en-US" sz="2600" dirty="0" smtClean="0"/>
              <a:t/>
            </a:r>
            <a:br>
              <a:rPr lang="en-US" sz="2600" dirty="0" smtClean="0"/>
            </a:br>
            <a:endParaRPr lang="en-US" sz="2600" dirty="0" smtClean="0"/>
          </a:p>
          <a:p>
            <a:pPr>
              <a:buClr>
                <a:srgbClr val="FF3500"/>
              </a:buClr>
            </a:pPr>
            <a:r>
              <a:rPr lang="en-US" sz="3200" dirty="0" smtClean="0"/>
              <a:t>The Dobson-</a:t>
            </a:r>
            <a:r>
              <a:rPr lang="en-US" sz="3200" dirty="0" err="1" smtClean="0"/>
              <a:t>DaVanzo</a:t>
            </a:r>
            <a:r>
              <a:rPr lang="en-US" sz="3200" dirty="0" smtClean="0"/>
              <a:t> Study demonstrates the value of your payment in terms of both patient recovery and cost savings.</a:t>
            </a:r>
          </a:p>
          <a:p>
            <a:pPr>
              <a:buNone/>
            </a:pPr>
            <a:endParaRPr lang="en-US" sz="3200" dirty="0" smtClean="0"/>
          </a:p>
          <a:p>
            <a:endParaRPr lang="en-US" dirty="0" smtClean="0"/>
          </a:p>
        </p:txBody>
      </p:sp>
      <p:sp>
        <p:nvSpPr>
          <p:cNvPr id="2" name="Title 1"/>
          <p:cNvSpPr>
            <a:spLocks noGrp="1"/>
          </p:cNvSpPr>
          <p:nvPr>
            <p:ph type="title"/>
          </p:nvPr>
        </p:nvSpPr>
        <p:spPr>
          <a:xfrm>
            <a:off x="381000" y="304800"/>
            <a:ext cx="8552688" cy="1173162"/>
          </a:xfrm>
        </p:spPr>
        <p:txBody>
          <a:bodyPr>
            <a:noAutofit/>
          </a:bodyPr>
          <a:lstStyle/>
          <a:p>
            <a:pPr fontAlgn="auto">
              <a:spcAft>
                <a:spcPts val="0"/>
              </a:spcAft>
              <a:defRPr/>
            </a:pPr>
            <a:r>
              <a:rPr lang="en-US" sz="3000" dirty="0" smtClean="0">
                <a:solidFill>
                  <a:srgbClr val="0078B4"/>
                </a:solidFill>
              </a:rPr>
              <a:t>Dobson-</a:t>
            </a:r>
            <a:r>
              <a:rPr lang="en-US" sz="3000" dirty="0" err="1" smtClean="0">
                <a:solidFill>
                  <a:srgbClr val="0078B4"/>
                </a:solidFill>
              </a:rPr>
              <a:t>DaVanzo</a:t>
            </a:r>
            <a:r>
              <a:rPr lang="en-US" sz="3000" dirty="0" smtClean="0">
                <a:solidFill>
                  <a:srgbClr val="0078B4"/>
                </a:solidFill>
              </a:rPr>
              <a:t> Cost Effectiveness Study</a:t>
            </a:r>
            <a:endParaRPr lang="en-US" sz="3000" dirty="0">
              <a:solidFill>
                <a:srgbClr val="0078B4"/>
              </a:solidFill>
            </a:endParaRPr>
          </a:p>
        </p:txBody>
      </p:sp>
      <p:pic>
        <p:nvPicPr>
          <p:cNvPr id="5" name="Picture 2" descr="C:\Users\scuster\Desktop\Mobility Saves logo options3_Page_2.jpg"/>
          <p:cNvPicPr>
            <a:picLocks noChangeAspect="1" noChangeArrowheads="1"/>
          </p:cNvPicPr>
          <p:nvPr/>
        </p:nvPicPr>
        <p:blipFill>
          <a:blip r:embed="rId2" cstate="print"/>
          <a:stretch>
            <a:fillRect/>
          </a:stretch>
        </p:blipFill>
        <p:spPr bwMode="auto">
          <a:xfrm>
            <a:off x="6934200" y="5958425"/>
            <a:ext cx="2209801" cy="73580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381000" y="1371600"/>
            <a:ext cx="8553450" cy="4876800"/>
          </a:xfrm>
        </p:spPr>
        <p:txBody>
          <a:bodyPr/>
          <a:lstStyle/>
          <a:p>
            <a:pPr algn="ctr" eaLnBrk="1" hangingPunct="1">
              <a:buNone/>
            </a:pPr>
            <a:r>
              <a:rPr lang="en-US" sz="4000" b="1" u="sng" dirty="0" smtClean="0">
                <a:solidFill>
                  <a:srgbClr val="FF3500"/>
                </a:solidFill>
              </a:rPr>
              <a:t>O&amp;P CARE IS </a:t>
            </a:r>
            <a:r>
              <a:rPr lang="en-US" sz="4800" b="1" i="1" u="sng" dirty="0" smtClean="0">
                <a:solidFill>
                  <a:srgbClr val="FF3500"/>
                </a:solidFill>
              </a:rPr>
              <a:t>NOT</a:t>
            </a:r>
            <a:r>
              <a:rPr lang="en-US" sz="4000" b="1" u="sng" dirty="0" smtClean="0">
                <a:solidFill>
                  <a:srgbClr val="FF3500"/>
                </a:solidFill>
              </a:rPr>
              <a:t> A COSTER</a:t>
            </a:r>
            <a:endParaRPr lang="en-US" sz="4000" dirty="0" smtClean="0">
              <a:solidFill>
                <a:srgbClr val="FF3500"/>
              </a:solidFill>
            </a:endParaRPr>
          </a:p>
          <a:p>
            <a:pPr eaLnBrk="1" hangingPunct="1"/>
            <a:endParaRPr lang="en-US" sz="2500" dirty="0" smtClean="0"/>
          </a:p>
          <a:p>
            <a:pPr eaLnBrk="1" hangingPunct="1">
              <a:buClr>
                <a:srgbClr val="FF3500"/>
              </a:buClr>
            </a:pPr>
            <a:r>
              <a:rPr lang="en-US" sz="3800" dirty="0" smtClean="0"/>
              <a:t>For the First Time Solid Empirical Data Demonstrates that O&amp;P Care is Cost Effective—Generally Saving Payers Money and Is Not a </a:t>
            </a:r>
            <a:r>
              <a:rPr lang="en-US" sz="3800" dirty="0" err="1" smtClean="0"/>
              <a:t>Coster</a:t>
            </a:r>
            <a:r>
              <a:rPr lang="en-US" sz="3800" dirty="0" smtClean="0"/>
              <a:t>.</a:t>
            </a:r>
          </a:p>
          <a:p>
            <a:pPr eaLnBrk="1" hangingPunct="1"/>
            <a:endParaRPr lang="en-US" dirty="0" smtClean="0"/>
          </a:p>
        </p:txBody>
      </p:sp>
      <p:sp>
        <p:nvSpPr>
          <p:cNvPr id="2" name="Title 1"/>
          <p:cNvSpPr>
            <a:spLocks noGrp="1"/>
          </p:cNvSpPr>
          <p:nvPr>
            <p:ph type="title"/>
          </p:nvPr>
        </p:nvSpPr>
        <p:spPr>
          <a:xfrm>
            <a:off x="381000" y="274638"/>
            <a:ext cx="8552688" cy="1173162"/>
          </a:xfrm>
        </p:spPr>
        <p:txBody>
          <a:bodyPr>
            <a:noAutofit/>
          </a:bodyPr>
          <a:lstStyle/>
          <a:p>
            <a:pPr eaLnBrk="1" fontAlgn="auto" hangingPunct="1">
              <a:spcAft>
                <a:spcPts val="0"/>
              </a:spcAft>
              <a:defRPr/>
            </a:pPr>
            <a:r>
              <a:rPr lang="en-US" sz="3000" dirty="0" smtClean="0">
                <a:solidFill>
                  <a:srgbClr val="0078B4"/>
                </a:solidFill>
              </a:rPr>
              <a:t>Dobson-</a:t>
            </a:r>
            <a:r>
              <a:rPr lang="en-US" sz="3000" dirty="0" err="1" smtClean="0">
                <a:solidFill>
                  <a:srgbClr val="0078B4"/>
                </a:solidFill>
              </a:rPr>
              <a:t>DaVanzo</a:t>
            </a:r>
            <a:r>
              <a:rPr lang="en-US" sz="3000" dirty="0" smtClean="0">
                <a:solidFill>
                  <a:srgbClr val="0078B4"/>
                </a:solidFill>
              </a:rPr>
              <a:t> Cost Effectiveness Study</a:t>
            </a:r>
            <a:endParaRPr lang="en-US" sz="3000" dirty="0">
              <a:solidFill>
                <a:srgbClr val="0078B4"/>
              </a:solidFill>
            </a:endParaRPr>
          </a:p>
        </p:txBody>
      </p:sp>
      <p:pic>
        <p:nvPicPr>
          <p:cNvPr id="1026" name="Picture 2" descr="C:\Users\scuster\Desktop\Mobility Saves logo options3_Page_2.jpg"/>
          <p:cNvPicPr>
            <a:picLocks noChangeAspect="1" noChangeArrowheads="1"/>
          </p:cNvPicPr>
          <p:nvPr/>
        </p:nvPicPr>
        <p:blipFill>
          <a:blip r:embed="rId3" cstate="print"/>
          <a:stretch>
            <a:fillRect/>
          </a:stretch>
        </p:blipFill>
        <p:spPr bwMode="auto">
          <a:xfrm>
            <a:off x="6934200" y="5958425"/>
            <a:ext cx="2209801" cy="73580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fontAlgn="auto" hangingPunct="1">
              <a:spcAft>
                <a:spcPts val="0"/>
              </a:spcAft>
              <a:defRPr/>
            </a:pPr>
            <a:r>
              <a:rPr lang="en-US" sz="3000" dirty="0" smtClean="0">
                <a:solidFill>
                  <a:srgbClr val="0078B4"/>
                </a:solidFill>
              </a:rPr>
              <a:t>Dobson-</a:t>
            </a:r>
            <a:r>
              <a:rPr lang="en-US" sz="3000" dirty="0" err="1" smtClean="0">
                <a:solidFill>
                  <a:srgbClr val="0078B4"/>
                </a:solidFill>
              </a:rPr>
              <a:t>DaVanzo</a:t>
            </a:r>
            <a:r>
              <a:rPr lang="en-US" sz="3000" dirty="0" smtClean="0">
                <a:solidFill>
                  <a:srgbClr val="0078B4"/>
                </a:solidFill>
              </a:rPr>
              <a:t> Cost Effectiveness Study</a:t>
            </a:r>
            <a:endParaRPr lang="en-US" dirty="0">
              <a:solidFill>
                <a:srgbClr val="0078B4"/>
              </a:solidFill>
            </a:endParaRPr>
          </a:p>
        </p:txBody>
      </p:sp>
      <p:pic>
        <p:nvPicPr>
          <p:cNvPr id="10244" name="Picture 2" descr="C:\Users\scuster\Desktop\Star Tribune Piece.jpg"/>
          <p:cNvPicPr>
            <a:picLocks noChangeAspect="1" noChangeArrowheads="1"/>
          </p:cNvPicPr>
          <p:nvPr/>
        </p:nvPicPr>
        <p:blipFill>
          <a:blip r:embed="rId2" cstate="print"/>
          <a:srcRect/>
          <a:stretch>
            <a:fillRect/>
          </a:stretch>
        </p:blipFill>
        <p:spPr bwMode="auto">
          <a:xfrm>
            <a:off x="533400" y="1143000"/>
            <a:ext cx="8070850" cy="4724400"/>
          </a:xfrm>
          <a:prstGeom prst="rect">
            <a:avLst/>
          </a:prstGeom>
          <a:noFill/>
          <a:ln w="9525">
            <a:noFill/>
            <a:miter lim="800000"/>
            <a:headEnd/>
            <a:tailEnd/>
          </a:ln>
        </p:spPr>
      </p:pic>
      <p:pic>
        <p:nvPicPr>
          <p:cNvPr id="5" name="Picture 2" descr="C:\Users\scuster\Desktop\Mobility Saves logo options3_Page_2.jpg"/>
          <p:cNvPicPr>
            <a:picLocks noChangeAspect="1" noChangeArrowheads="1"/>
          </p:cNvPicPr>
          <p:nvPr/>
        </p:nvPicPr>
        <p:blipFill>
          <a:blip r:embed="rId3" cstate="print"/>
          <a:stretch>
            <a:fillRect/>
          </a:stretch>
        </p:blipFill>
        <p:spPr bwMode="auto">
          <a:xfrm>
            <a:off x="6934200" y="5958425"/>
            <a:ext cx="2209801" cy="73580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8553450" cy="4495800"/>
          </a:xfrm>
        </p:spPr>
        <p:txBody>
          <a:bodyPr>
            <a:normAutofit lnSpcReduction="10000"/>
          </a:bodyPr>
          <a:lstStyle/>
          <a:p>
            <a:pPr marL="365760" indent="-256032" eaLnBrk="1" fontAlgn="auto" hangingPunct="1">
              <a:spcAft>
                <a:spcPts val="0"/>
              </a:spcAft>
              <a:buFont typeface="Wingdings 3"/>
              <a:buNone/>
              <a:defRPr/>
            </a:pPr>
            <a:r>
              <a:rPr lang="en-US" b="1" dirty="0" smtClean="0"/>
              <a:t>	Cost Effectiveness of Orthotic &amp; Prosthetic Interventions in Reducing Total Medicare Expenditures</a:t>
            </a:r>
            <a:endParaRPr lang="en-US" sz="2000" dirty="0" smtClean="0"/>
          </a:p>
          <a:p>
            <a:pPr marL="365760" indent="-256032" eaLnBrk="1" fontAlgn="auto" hangingPunct="1">
              <a:spcAft>
                <a:spcPts val="0"/>
              </a:spcAft>
              <a:buFont typeface="Wingdings 3"/>
              <a:buNone/>
              <a:defRPr/>
            </a:pPr>
            <a:endParaRPr lang="en-US" dirty="0" smtClean="0"/>
          </a:p>
          <a:p>
            <a:pPr marL="365760" indent="-256032" eaLnBrk="1" fontAlgn="auto" hangingPunct="1">
              <a:spcAft>
                <a:spcPts val="0"/>
              </a:spcAft>
              <a:buFont typeface="Wingdings 3"/>
              <a:buNone/>
              <a:defRPr/>
            </a:pPr>
            <a:r>
              <a:rPr lang="en-US" b="1" dirty="0" smtClean="0"/>
              <a:t>	A study conducted using, with the permission of the Medicare system, a custom cohort database of Medicare by Dobson-</a:t>
            </a:r>
            <a:r>
              <a:rPr lang="en-US" b="1" dirty="0" err="1" smtClean="0"/>
              <a:t>DaVanzo</a:t>
            </a:r>
            <a:r>
              <a:rPr lang="en-US" b="1" dirty="0" smtClean="0"/>
              <a:t> </a:t>
            </a:r>
            <a:endParaRPr lang="en-US" sz="2000" dirty="0" smtClean="0"/>
          </a:p>
          <a:p>
            <a:pPr marL="365760" indent="-256032" eaLnBrk="1" fontAlgn="auto" hangingPunct="1">
              <a:spcAft>
                <a:spcPts val="0"/>
              </a:spcAft>
              <a:buFont typeface="Wingdings 3"/>
              <a:buNone/>
              <a:defRPr/>
            </a:pPr>
            <a:endParaRPr lang="en-US" dirty="0" smtClean="0"/>
          </a:p>
          <a:p>
            <a:pPr marL="365760" indent="-256032" eaLnBrk="1" fontAlgn="auto" hangingPunct="1">
              <a:spcAft>
                <a:spcPts val="0"/>
              </a:spcAft>
              <a:buFont typeface="Wingdings 3"/>
              <a:buNone/>
              <a:defRPr/>
            </a:pPr>
            <a:r>
              <a:rPr lang="en-US" b="1" dirty="0" smtClean="0"/>
              <a:t>	Commissioned by the Amputee Coalition, with grant support from the American Orthotic &amp; Prosthetic Association</a:t>
            </a:r>
            <a:endParaRPr lang="en-US" dirty="0" smtClean="0"/>
          </a:p>
          <a:p>
            <a:pPr marL="365760" indent="-256032" eaLnBrk="1" fontAlgn="auto" hangingPunct="1">
              <a:spcAft>
                <a:spcPts val="0"/>
              </a:spcAft>
              <a:buFont typeface="Wingdings 3"/>
              <a:buChar char=""/>
              <a:defRPr/>
            </a:pPr>
            <a:endParaRPr lang="en-US" dirty="0"/>
          </a:p>
        </p:txBody>
      </p:sp>
      <p:sp>
        <p:nvSpPr>
          <p:cNvPr id="2" name="Title 1"/>
          <p:cNvSpPr>
            <a:spLocks noGrp="1"/>
          </p:cNvSpPr>
          <p:nvPr>
            <p:ph type="title"/>
          </p:nvPr>
        </p:nvSpPr>
        <p:spPr>
          <a:xfrm>
            <a:off x="381000" y="274638"/>
            <a:ext cx="8552688" cy="1173162"/>
          </a:xfrm>
        </p:spPr>
        <p:txBody>
          <a:bodyPr>
            <a:noAutofit/>
          </a:bodyPr>
          <a:lstStyle/>
          <a:p>
            <a:pPr eaLnBrk="1" fontAlgn="auto" hangingPunct="1">
              <a:spcAft>
                <a:spcPts val="0"/>
              </a:spcAft>
              <a:defRPr/>
            </a:pPr>
            <a:r>
              <a:rPr lang="en-US" sz="3000" dirty="0" smtClean="0">
                <a:solidFill>
                  <a:srgbClr val="0078B4"/>
                </a:solidFill>
              </a:rPr>
              <a:t>Dobson-</a:t>
            </a:r>
            <a:r>
              <a:rPr lang="en-US" sz="3000" dirty="0" err="1" smtClean="0">
                <a:solidFill>
                  <a:srgbClr val="0078B4"/>
                </a:solidFill>
              </a:rPr>
              <a:t>DaVanzo</a:t>
            </a:r>
            <a:r>
              <a:rPr lang="en-US" sz="3000" dirty="0" smtClean="0">
                <a:solidFill>
                  <a:srgbClr val="0078B4"/>
                </a:solidFill>
              </a:rPr>
              <a:t> Cost Effectiveness Study</a:t>
            </a:r>
            <a:endParaRPr lang="en-US" sz="3000" dirty="0">
              <a:solidFill>
                <a:srgbClr val="0078B4"/>
              </a:solidFill>
            </a:endParaRPr>
          </a:p>
        </p:txBody>
      </p:sp>
      <p:pic>
        <p:nvPicPr>
          <p:cNvPr id="5" name="Picture 2" descr="C:\Users\scuster\Desktop\Mobility Saves logo options3_Page_2.jpg"/>
          <p:cNvPicPr>
            <a:picLocks noChangeAspect="1" noChangeArrowheads="1"/>
          </p:cNvPicPr>
          <p:nvPr/>
        </p:nvPicPr>
        <p:blipFill>
          <a:blip r:embed="rId2" cstate="print"/>
          <a:stretch>
            <a:fillRect/>
          </a:stretch>
        </p:blipFill>
        <p:spPr bwMode="auto">
          <a:xfrm>
            <a:off x="6934200" y="5958425"/>
            <a:ext cx="2209801" cy="73580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fontAlgn="auto" hangingPunct="1">
              <a:spcAft>
                <a:spcPts val="0"/>
              </a:spcAft>
              <a:defRPr/>
            </a:pPr>
            <a:r>
              <a:rPr lang="en-US" sz="3000" dirty="0" smtClean="0">
                <a:solidFill>
                  <a:srgbClr val="0078B4"/>
                </a:solidFill>
              </a:rPr>
              <a:t>Dobson-</a:t>
            </a:r>
            <a:r>
              <a:rPr lang="en-US" sz="3000" dirty="0" err="1" smtClean="0">
                <a:solidFill>
                  <a:srgbClr val="0078B4"/>
                </a:solidFill>
              </a:rPr>
              <a:t>DaVanzo</a:t>
            </a:r>
            <a:r>
              <a:rPr lang="en-US" sz="3000" dirty="0" smtClean="0">
                <a:solidFill>
                  <a:srgbClr val="0078B4"/>
                </a:solidFill>
              </a:rPr>
              <a:t> Cost Effectiveness Study</a:t>
            </a:r>
            <a:endParaRPr lang="en-US" dirty="0">
              <a:solidFill>
                <a:srgbClr val="0078B4"/>
              </a:solidFill>
            </a:endParaRPr>
          </a:p>
        </p:txBody>
      </p:sp>
      <p:sp>
        <p:nvSpPr>
          <p:cNvPr id="12292" name="Content Placeholder 5"/>
          <p:cNvSpPr>
            <a:spLocks noGrp="1"/>
          </p:cNvSpPr>
          <p:nvPr>
            <p:ph idx="1"/>
          </p:nvPr>
        </p:nvSpPr>
        <p:spPr/>
        <p:txBody>
          <a:bodyPr/>
          <a:lstStyle/>
          <a:p>
            <a:pPr algn="ctr" eaLnBrk="1" hangingPunct="1">
              <a:buNone/>
            </a:pPr>
            <a:r>
              <a:rPr lang="en-US" dirty="0" smtClean="0"/>
              <a:t>	</a:t>
            </a:r>
            <a:r>
              <a:rPr lang="en-US" sz="3400" b="1" u="sng" dirty="0" smtClean="0">
                <a:solidFill>
                  <a:srgbClr val="FF3500"/>
                </a:solidFill>
              </a:rPr>
              <a:t>O&amp;P DELIVERS ROI TO PAYERS WITHIN </a:t>
            </a:r>
            <a:r>
              <a:rPr lang="en-US" sz="3400" b="1" u="sng" dirty="0" smtClean="0">
                <a:solidFill>
                  <a:srgbClr val="FF3500"/>
                </a:solidFill>
                <a:latin typeface="Book Antiqua" pitchFamily="18" charset="0"/>
              </a:rPr>
              <a:t>12-18 </a:t>
            </a:r>
            <a:r>
              <a:rPr lang="en-US" sz="3400" b="1" u="sng" dirty="0" smtClean="0">
                <a:solidFill>
                  <a:srgbClr val="FF3500"/>
                </a:solidFill>
              </a:rPr>
              <a:t>MONTHS</a:t>
            </a:r>
            <a:endParaRPr lang="en-US" sz="3400" dirty="0" smtClean="0">
              <a:solidFill>
                <a:srgbClr val="FF3500"/>
              </a:solidFill>
            </a:endParaRPr>
          </a:p>
          <a:p>
            <a:pPr eaLnBrk="1" hangingPunct="1">
              <a:buFont typeface="Wingdings 3" pitchFamily="18" charset="2"/>
              <a:buNone/>
            </a:pPr>
            <a:r>
              <a:rPr lang="en-US" sz="1000" dirty="0" smtClean="0"/>
              <a:t>	</a:t>
            </a:r>
          </a:p>
          <a:p>
            <a:pPr eaLnBrk="1" hangingPunct="1">
              <a:buFont typeface="Wingdings 3" pitchFamily="18" charset="2"/>
              <a:buNone/>
            </a:pPr>
            <a:r>
              <a:rPr lang="en-US" sz="1000" dirty="0" smtClean="0"/>
              <a:t>	</a:t>
            </a:r>
            <a:r>
              <a:rPr lang="en-US" sz="3000" dirty="0" smtClean="0"/>
              <a:t>In addition to economic comparisons of the costs of their Medicare services, indicators of enhanced recovery, risk reduction and lifestyle factors were also examined. The hypothesis was that the cost of treatment would be cost justified thus providing the payer a return on his investment.</a:t>
            </a:r>
          </a:p>
          <a:p>
            <a:pPr eaLnBrk="1" hangingPunct="1">
              <a:buFont typeface="Wingdings 3" pitchFamily="18" charset="2"/>
              <a:buNone/>
            </a:pPr>
            <a:endParaRPr lang="en-US" dirty="0" smtClean="0"/>
          </a:p>
          <a:p>
            <a:pPr eaLnBrk="1" hangingPunct="1"/>
            <a:endParaRPr lang="en-US" dirty="0" smtClean="0"/>
          </a:p>
        </p:txBody>
      </p:sp>
      <p:pic>
        <p:nvPicPr>
          <p:cNvPr id="5" name="Picture 2" descr="C:\Users\scuster\Desktop\Mobility Saves logo options3_Page_2.jpg"/>
          <p:cNvPicPr>
            <a:picLocks noChangeAspect="1" noChangeArrowheads="1"/>
          </p:cNvPicPr>
          <p:nvPr/>
        </p:nvPicPr>
        <p:blipFill>
          <a:blip r:embed="rId3" cstate="print"/>
          <a:stretch>
            <a:fillRect/>
          </a:stretch>
        </p:blipFill>
        <p:spPr bwMode="auto">
          <a:xfrm>
            <a:off x="6934200" y="5958425"/>
            <a:ext cx="2209801" cy="73580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fontAlgn="auto" hangingPunct="1">
              <a:spcAft>
                <a:spcPts val="0"/>
              </a:spcAft>
              <a:defRPr/>
            </a:pPr>
            <a:r>
              <a:rPr lang="en-US" sz="3000" dirty="0" smtClean="0">
                <a:solidFill>
                  <a:srgbClr val="0078B4"/>
                </a:solidFill>
              </a:rPr>
              <a:t>Dobson-</a:t>
            </a:r>
            <a:r>
              <a:rPr lang="en-US" sz="3000" dirty="0" err="1" smtClean="0">
                <a:solidFill>
                  <a:srgbClr val="0078B4"/>
                </a:solidFill>
              </a:rPr>
              <a:t>DaVanzo</a:t>
            </a:r>
            <a:r>
              <a:rPr lang="en-US" sz="3000" dirty="0" smtClean="0">
                <a:solidFill>
                  <a:srgbClr val="0078B4"/>
                </a:solidFill>
              </a:rPr>
              <a:t> Cost Effectiveness Study</a:t>
            </a:r>
            <a:endParaRPr lang="en-US" dirty="0">
              <a:solidFill>
                <a:srgbClr val="0078B4"/>
              </a:solidFill>
            </a:endParaRPr>
          </a:p>
        </p:txBody>
      </p:sp>
      <p:sp>
        <p:nvSpPr>
          <p:cNvPr id="6" name="Content Placeholder 5"/>
          <p:cNvSpPr>
            <a:spLocks noGrp="1"/>
          </p:cNvSpPr>
          <p:nvPr>
            <p:ph idx="1"/>
          </p:nvPr>
        </p:nvSpPr>
        <p:spPr>
          <a:xfrm>
            <a:off x="457200" y="1481138"/>
            <a:ext cx="8458200" cy="4843462"/>
          </a:xfrm>
        </p:spPr>
        <p:txBody>
          <a:bodyPr>
            <a:normAutofit fontScale="85000" lnSpcReduction="10000"/>
          </a:bodyPr>
          <a:lstStyle/>
          <a:p>
            <a:pPr marL="365760" indent="-256032" algn="ctr" eaLnBrk="1" fontAlgn="auto" hangingPunct="1">
              <a:spcAft>
                <a:spcPts val="0"/>
              </a:spcAft>
              <a:buFont typeface="Wingdings 3"/>
              <a:buNone/>
              <a:defRPr/>
            </a:pPr>
            <a:r>
              <a:rPr lang="en-US" dirty="0" smtClean="0">
                <a:solidFill>
                  <a:srgbClr val="FF3500"/>
                </a:solidFill>
              </a:rPr>
              <a:t>	</a:t>
            </a:r>
            <a:r>
              <a:rPr lang="en-US" b="1" u="sng" dirty="0" smtClean="0">
                <a:solidFill>
                  <a:srgbClr val="FF3500"/>
                </a:solidFill>
              </a:rPr>
              <a:t>ALL HEALTH COSTS OVER </a:t>
            </a:r>
            <a:r>
              <a:rPr lang="en-US" b="1" u="sng" dirty="0" smtClean="0">
                <a:solidFill>
                  <a:srgbClr val="FF3500"/>
                </a:solidFill>
                <a:latin typeface="Byington" pitchFamily="2" charset="0"/>
              </a:rPr>
              <a:t>4</a:t>
            </a:r>
            <a:r>
              <a:rPr lang="en-US" b="1" u="sng" dirty="0" smtClean="0">
                <a:solidFill>
                  <a:srgbClr val="FF3500"/>
                </a:solidFill>
              </a:rPr>
              <a:t> YEARS</a:t>
            </a:r>
            <a:br>
              <a:rPr lang="en-US" b="1" u="sng" dirty="0" smtClean="0">
                <a:solidFill>
                  <a:srgbClr val="FF3500"/>
                </a:solidFill>
              </a:rPr>
            </a:br>
            <a:r>
              <a:rPr lang="en-US" b="1" u="sng" dirty="0" smtClean="0">
                <a:solidFill>
                  <a:srgbClr val="FF3500"/>
                </a:solidFill>
              </a:rPr>
              <a:t>THOSE RECEIVING O&amp;P CARE VS. THOSE WHO DIDN’T</a:t>
            </a:r>
            <a:endParaRPr lang="en-US" sz="1800" dirty="0" smtClean="0">
              <a:solidFill>
                <a:srgbClr val="FF3500"/>
              </a:solidFill>
            </a:endParaRPr>
          </a:p>
          <a:p>
            <a:pPr marL="365760" indent="-256032" eaLnBrk="1" fontAlgn="auto" hangingPunct="1">
              <a:spcAft>
                <a:spcPts val="0"/>
              </a:spcAft>
              <a:buFont typeface="Wingdings 3"/>
              <a:buNone/>
              <a:defRPr/>
            </a:pPr>
            <a:r>
              <a:rPr lang="en-US" sz="1800" dirty="0" smtClean="0"/>
              <a:t>	</a:t>
            </a:r>
          </a:p>
          <a:p>
            <a:pPr marL="365760" indent="-256032" eaLnBrk="1" fontAlgn="auto" hangingPunct="1">
              <a:spcAft>
                <a:spcPts val="0"/>
              </a:spcAft>
              <a:buFont typeface="Wingdings 3"/>
              <a:buNone/>
              <a:defRPr/>
            </a:pPr>
            <a:r>
              <a:rPr lang="en-US" sz="1800" dirty="0" smtClean="0"/>
              <a:t>	</a:t>
            </a:r>
            <a:r>
              <a:rPr lang="en-US" dirty="0" smtClean="0"/>
              <a:t>The study analyzed the Medicare Claims database for patients with similar  diagnoses.  Possible treatment pathways included the provision of lower limb orthoses, spinal orthoses, and lower limb prostheses  or no intervention.</a:t>
            </a:r>
            <a:br>
              <a:rPr lang="en-US" dirty="0" smtClean="0"/>
            </a:br>
            <a:r>
              <a:rPr lang="en-US" dirty="0" smtClean="0"/>
              <a:t/>
            </a:r>
            <a:br>
              <a:rPr lang="en-US" dirty="0" smtClean="0"/>
            </a:br>
            <a:r>
              <a:rPr lang="en-US" dirty="0" smtClean="0"/>
              <a:t>The research design separated patients into two groups for each of the three therapies.  One group received treatment.  The other did not.  The study determined their cost history for medical care following O&amp;P intervention versus costs for those not receiving treatment.</a:t>
            </a:r>
          </a:p>
          <a:p>
            <a:pPr marL="365760" indent="-256032" eaLnBrk="1" fontAlgn="auto" hangingPunct="1">
              <a:spcAft>
                <a:spcPts val="0"/>
              </a:spcAft>
              <a:buFont typeface="Wingdings 3"/>
              <a:buChar char=""/>
              <a:defRPr/>
            </a:pPr>
            <a:endParaRPr lang="en-US" dirty="0"/>
          </a:p>
        </p:txBody>
      </p:sp>
      <p:pic>
        <p:nvPicPr>
          <p:cNvPr id="5" name="Picture 2" descr="C:\Users\scuster\Desktop\Mobility Saves logo options3_Page_2.jpg"/>
          <p:cNvPicPr>
            <a:picLocks noChangeAspect="1" noChangeArrowheads="1"/>
          </p:cNvPicPr>
          <p:nvPr/>
        </p:nvPicPr>
        <p:blipFill>
          <a:blip r:embed="rId2" cstate="print"/>
          <a:stretch>
            <a:fillRect/>
          </a:stretch>
        </p:blipFill>
        <p:spPr bwMode="auto">
          <a:xfrm>
            <a:off x="6934200" y="5958425"/>
            <a:ext cx="2209801" cy="735806"/>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1170</TotalTime>
  <Words>144</Words>
  <Application>Microsoft Office PowerPoint</Application>
  <PresentationFormat>On-screen Show (4:3)</PresentationFormat>
  <Paragraphs>86</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Dobson-DaVanzo Cost Effectiveness Study</vt:lpstr>
      <vt:lpstr>Dobson-DaVanzo Cost Effectiveness Study</vt:lpstr>
      <vt:lpstr>Dobson-DaVanzo Cost Effectiveness Study</vt:lpstr>
      <vt:lpstr>Dobson-DaVanzo Cost Effectiveness Study</vt:lpstr>
      <vt:lpstr>Dobson-DaVanzo Cost Effectiveness Study</vt:lpstr>
      <vt:lpstr>Dobson-DaVanzo Cost Effectiveness Study</vt:lpstr>
      <vt:lpstr>Dobson-DaVanzo Cost Effectiveness Study</vt:lpstr>
      <vt:lpstr>Dobson-DaVanzo Cost Effectiveness Study</vt:lpstr>
      <vt:lpstr>Dobson-DaVanzo Cost Effectiveness Study</vt:lpstr>
      <vt:lpstr>Dobson-DaVanzo Cost Effectiveness Study</vt:lpstr>
      <vt:lpstr>Dobson-DaVanzo Findings Lower Extremity Orthoses</vt:lpstr>
      <vt:lpstr>Dobson-DaVanzo Findings Lower Extremity Orthoses</vt:lpstr>
      <vt:lpstr>Dobson-DaVanzo Findings Spinal Orthoses</vt:lpstr>
      <vt:lpstr>Dobson-DaVanzo Findings Spinal Orthoses</vt:lpstr>
      <vt:lpstr>Dobson-DaVanzo Cost Effectiveness Study</vt:lpstr>
      <vt:lpstr>Dobson-DaVanzo Findings Lower Extremity Prostheses</vt:lpstr>
      <vt:lpstr>Dobson-DaVanzo Findings Lower Extremity Prostheses</vt:lpstr>
      <vt:lpstr>Dobson-DaVanzo Findings Lower Extremity Prostheses</vt:lpstr>
      <vt:lpstr>Dobson-DaVanzo Cost Effectiveness Study</vt:lpstr>
      <vt:lpstr>Dobson-DaVanzo Cost Effectiveness Study</vt:lpstr>
      <vt:lpstr>Dobson-DaVanzo Cost Effectiveness Study</vt:lpstr>
      <vt:lpstr>Dobson-DaVanzo Cost Effectiveness Study</vt:lpstr>
      <vt:lpstr>Dobson-DaVanzo Cost Effectiveness Study</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Dobson-DaVanzo Cost Effectiveness Study</dc:title>
  <dc:creator>Lauren Anderson</dc:creator>
  <cp:lastModifiedBy>Lauren Anderson</cp:lastModifiedBy>
  <cp:revision>137</cp:revision>
  <dcterms:created xsi:type="dcterms:W3CDTF">2013-11-27T15:10:57Z</dcterms:created>
  <dcterms:modified xsi:type="dcterms:W3CDTF">2014-09-23T20:33:55Z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